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994" r:id="rId2"/>
    <p:sldId id="1213" r:id="rId3"/>
    <p:sldId id="1214" r:id="rId4"/>
    <p:sldId id="1215" r:id="rId5"/>
    <p:sldId id="1216" r:id="rId6"/>
    <p:sldId id="1487" r:id="rId7"/>
    <p:sldId id="1465" r:id="rId8"/>
    <p:sldId id="1477" r:id="rId9"/>
    <p:sldId id="1479" r:id="rId10"/>
    <p:sldId id="1480" r:id="rId11"/>
    <p:sldId id="1483" r:id="rId12"/>
    <p:sldId id="1218" r:id="rId13"/>
    <p:sldId id="1488" r:id="rId14"/>
    <p:sldId id="1489" r:id="rId1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864" userDrawn="1">
          <p15:clr>
            <a:srgbClr val="A4A3A4"/>
          </p15:clr>
        </p15:guide>
        <p15:guide id="3" orient="horz" pos="1296" userDrawn="1">
          <p15:clr>
            <a:srgbClr val="A4A3A4"/>
          </p15:clr>
        </p15:guide>
        <p15:guide id="4" orient="horz" pos="2880" userDrawn="1">
          <p15:clr>
            <a:srgbClr val="A4A3A4"/>
          </p15:clr>
        </p15:guide>
        <p15:guide id="5" orient="horz" pos="576" userDrawn="1">
          <p15:clr>
            <a:srgbClr val="A4A3A4"/>
          </p15:clr>
        </p15:guide>
        <p15:guide id="6" pos="5184" userDrawn="1">
          <p15:clr>
            <a:srgbClr val="A4A3A4"/>
          </p15:clr>
        </p15:guide>
        <p15:guide id="7" pos="864" userDrawn="1">
          <p15:clr>
            <a:srgbClr val="A4A3A4"/>
          </p15:clr>
        </p15:guide>
        <p15:guide id="8" pos="576" userDrawn="1">
          <p15:clr>
            <a:srgbClr val="A4A3A4"/>
          </p15:clr>
        </p15:guide>
        <p15:guide id="9" pos="48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0000"/>
    <a:srgbClr val="DC2431"/>
    <a:srgbClr val="98A5AE"/>
    <a:srgbClr val="CA3639"/>
    <a:srgbClr val="FFFFFF"/>
    <a:srgbClr val="EDAC1A"/>
    <a:srgbClr val="7F2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54" autoAdjust="0"/>
    <p:restoredTop sz="95530" autoAdjust="0"/>
  </p:normalViewPr>
  <p:slideViewPr>
    <p:cSldViewPr>
      <p:cViewPr varScale="1">
        <p:scale>
          <a:sx n="109" d="100"/>
          <a:sy n="109" d="100"/>
        </p:scale>
        <p:origin x="2046" y="102"/>
      </p:cViewPr>
      <p:guideLst>
        <p:guide orient="horz" pos="864"/>
        <p:guide orient="horz" pos="1296"/>
        <p:guide orient="horz" pos="2880"/>
        <p:guide orient="horz" pos="576"/>
        <p:guide pos="5184"/>
        <p:guide pos="864"/>
        <p:guide pos="576"/>
        <p:guide pos="4896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22824"/>
    </p:cViewPr>
  </p:sorterViewPr>
  <p:notesViewPr>
    <p:cSldViewPr>
      <p:cViewPr varScale="1">
        <p:scale>
          <a:sx n="50" d="100"/>
          <a:sy n="50" d="100"/>
        </p:scale>
        <p:origin x="-2688" y="-6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75B7AE0-7A5A-48F4-9E5E-378CEA2B2866}" type="datetimeFigureOut">
              <a:rPr lang="en-US" smtClean="0"/>
              <a:t>3/31/2022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6AFD499-BCC3-45A9-AF13-61664D7466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5854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2C93018-6F15-48F9-8172-4C6AC1E1624D}" type="datetimeFigureOut">
              <a:rPr lang="en-US" smtClean="0"/>
              <a:t>3/31/2022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E643C6A-6714-4A7F-8714-F442EAD12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23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14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164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87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62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16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16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16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3C6A-6714-4A7F-8714-F442EAD12C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16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FY 2020 Budget Workshop</a:t>
            </a:r>
          </a:p>
        </p:txBody>
      </p:sp>
    </p:spTree>
    <p:extLst>
      <p:ext uri="{BB962C8B-B14F-4D97-AF65-F5344CB8AC3E}">
        <p14:creationId xmlns:p14="http://schemas.microsoft.com/office/powerpoint/2010/main" val="1069892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FY 2020 Budget Workshop</a:t>
            </a:r>
          </a:p>
        </p:txBody>
      </p:sp>
    </p:spTree>
    <p:extLst>
      <p:ext uri="{BB962C8B-B14F-4D97-AF65-F5344CB8AC3E}">
        <p14:creationId xmlns:p14="http://schemas.microsoft.com/office/powerpoint/2010/main" val="3630150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FY 2020 Budget Workshop</a:t>
            </a:r>
          </a:p>
        </p:txBody>
      </p:sp>
    </p:spTree>
    <p:extLst>
      <p:ext uri="{BB962C8B-B14F-4D97-AF65-F5344CB8AC3E}">
        <p14:creationId xmlns:p14="http://schemas.microsoft.com/office/powerpoint/2010/main" val="4045735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FY 2020 Budget Workshop</a:t>
            </a:r>
          </a:p>
        </p:txBody>
      </p:sp>
    </p:spTree>
    <p:extLst>
      <p:ext uri="{BB962C8B-B14F-4D97-AF65-F5344CB8AC3E}">
        <p14:creationId xmlns:p14="http://schemas.microsoft.com/office/powerpoint/2010/main" val="4207769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 flip="none" rotWithShape="1">
          <a:gsLst>
            <a:gs pos="0">
              <a:schemeClr val="bg1"/>
            </a:gs>
            <a:gs pos="100000">
              <a:srgbClr val="98A5AE">
                <a:alpha val="50000"/>
              </a:srgb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" r="1600" b="50000"/>
          <a:stretch/>
        </p:blipFill>
        <p:spPr>
          <a:xfrm>
            <a:off x="0" y="5167731"/>
            <a:ext cx="9144000" cy="16902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392" y="883794"/>
            <a:ext cx="4395216" cy="3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33177"/>
      </p:ext>
    </p:extLst>
  </p:cSld>
  <p:clrMapOvr>
    <a:masterClrMapping/>
  </p:clrMapOvr>
  <p:transition spd="slow" advClick="0" advTm="9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80F9-D30E-497B-8A53-584B9F4CEB6C}" type="datetimeFigureOut">
              <a:rPr lang="en-US" smtClean="0"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984E-112D-4C65-81D6-265C9BC36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813489"/>
      </p:ext>
    </p:extLst>
  </p:cSld>
  <p:clrMapOvr>
    <a:masterClrMapping/>
  </p:clrMapOvr>
  <p:transition spd="slow" advClick="0" advTm="9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80F9-D30E-497B-8A53-584B9F4CEB6C}" type="datetimeFigureOut">
              <a:rPr lang="en-US" smtClean="0"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984E-112D-4C65-81D6-265C9BC36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118860"/>
      </p:ext>
    </p:extLst>
  </p:cSld>
  <p:clrMapOvr>
    <a:masterClrMapping/>
  </p:clrMapOvr>
  <p:transition spd="slow" advClick="0" advTm="9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 rot="10800000">
            <a:off x="0" y="0"/>
            <a:ext cx="9144000" cy="26615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0"/>
                  <a:lumOff val="100000"/>
                </a:schemeClr>
              </a:gs>
              <a:gs pos="100000">
                <a:srgbClr val="98A5A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0" y="6629400"/>
            <a:ext cx="9144000" cy="228600"/>
          </a:xfrm>
          <a:prstGeom prst="rect">
            <a:avLst/>
          </a:prstGeom>
          <a:gradFill>
            <a:gsLst>
              <a:gs pos="25000">
                <a:srgbClr val="98A5AE">
                  <a:alpha val="25000"/>
                </a:srgbClr>
              </a:gs>
              <a:gs pos="100000">
                <a:srgbClr val="98A5A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606540"/>
            <a:ext cx="9144000" cy="45720"/>
          </a:xfrm>
          <a:prstGeom prst="rect">
            <a:avLst/>
          </a:prstGeom>
          <a:solidFill>
            <a:srgbClr val="CA36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67620" y="532190"/>
            <a:ext cx="8176380" cy="96762"/>
          </a:xfrm>
          <a:prstGeom prst="rect">
            <a:avLst/>
          </a:prstGeom>
          <a:solidFill>
            <a:srgbClr val="DC2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3" y="0"/>
            <a:ext cx="939800" cy="8382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32190"/>
            <a:ext cx="241905" cy="96762"/>
          </a:xfrm>
          <a:prstGeom prst="rect">
            <a:avLst/>
          </a:prstGeom>
          <a:solidFill>
            <a:srgbClr val="DC2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64996"/>
      </p:ext>
    </p:extLst>
  </p:cSld>
  <p:clrMapOvr>
    <a:masterClrMapping/>
  </p:clrMapOvr>
  <p:transition spd="slow" advClick="0" advTm="9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80F9-D30E-497B-8A53-584B9F4CEB6C}" type="datetimeFigureOut">
              <a:rPr lang="en-US" smtClean="0"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984E-112D-4C65-81D6-265C9BC36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775155"/>
      </p:ext>
    </p:extLst>
  </p:cSld>
  <p:clrMapOvr>
    <a:masterClrMapping/>
  </p:clrMapOvr>
  <p:transition spd="slow" advClick="0" advTm="9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80F9-D30E-497B-8A53-584B9F4CEB6C}" type="datetimeFigureOut">
              <a:rPr lang="en-US" smtClean="0"/>
              <a:t>3/31/2022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984E-112D-4C65-81D6-265C9BC36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609268"/>
      </p:ext>
    </p:extLst>
  </p:cSld>
  <p:clrMapOvr>
    <a:masterClrMapping/>
  </p:clrMapOvr>
  <p:transition spd="slow" advClick="0" advTm="9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80F9-D30E-497B-8A53-584B9F4CEB6C}" type="datetimeFigureOut">
              <a:rPr lang="en-US" smtClean="0"/>
              <a:t>3/31/2022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984E-112D-4C65-81D6-265C9BC36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024643"/>
      </p:ext>
    </p:extLst>
  </p:cSld>
  <p:clrMapOvr>
    <a:masterClrMapping/>
  </p:clrMapOvr>
  <p:transition spd="slow" advClick="0" advTm="9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80F9-D30E-497B-8A53-584B9F4CEB6C}" type="datetimeFigureOut">
              <a:rPr lang="en-US" smtClean="0"/>
              <a:t>3/31/2022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984E-112D-4C65-81D6-265C9BC36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76053"/>
      </p:ext>
    </p:extLst>
  </p:cSld>
  <p:clrMapOvr>
    <a:masterClrMapping/>
  </p:clrMapOvr>
  <p:transition spd="slow" advClick="0" advTm="9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80F9-D30E-497B-8A53-584B9F4CEB6C}" type="datetimeFigureOut">
              <a:rPr lang="en-US" smtClean="0"/>
              <a:t>3/31/2022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984E-112D-4C65-81D6-265C9BC36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221834"/>
      </p:ext>
    </p:extLst>
  </p:cSld>
  <p:clrMapOvr>
    <a:masterClrMapping/>
  </p:clrMapOvr>
  <p:transition spd="slow" advClick="0" advTm="9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80F9-D30E-497B-8A53-584B9F4CEB6C}" type="datetimeFigureOut">
              <a:rPr lang="en-US" smtClean="0"/>
              <a:t>3/31/2022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984E-112D-4C65-81D6-265C9BC36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8500"/>
      </p:ext>
    </p:extLst>
  </p:cSld>
  <p:clrMapOvr>
    <a:masterClrMapping/>
  </p:clrMapOvr>
  <p:transition spd="slow" advClick="0" advTm="9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80F9-D30E-497B-8A53-584B9F4CEB6C}" type="datetimeFigureOut">
              <a:rPr lang="en-US" smtClean="0"/>
              <a:t>3/31/2022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984E-112D-4C65-81D6-265C9BC36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05279"/>
      </p:ext>
    </p:extLst>
  </p:cSld>
  <p:clrMapOvr>
    <a:masterClrMapping/>
  </p:clrMapOvr>
  <p:transition spd="slow" advClick="0" advTm="9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C80F9-D30E-497B-8A53-584B9F4CEB6C}" type="datetimeFigureOut">
              <a:rPr lang="en-US" smtClean="0"/>
              <a:t>3/31/2022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F984E-112D-4C65-81D6-265C9BC36B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718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9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0"/>
                <a:lumOff val="100000"/>
              </a:schemeClr>
            </a:gs>
            <a:gs pos="100000">
              <a:srgbClr val="98A5AE">
                <a:alpha val="50196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8113"/>
      </p:ext>
    </p:extLst>
  </p:cSld>
  <p:clrMapOvr>
    <a:masterClrMapping/>
  </p:clrMapOvr>
  <p:transition spd="slow" advClick="0" advTm="9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FDC26F-3C2F-6C48-9FE1-9663D6C13201}"/>
              </a:ext>
            </a:extLst>
          </p:cNvPr>
          <p:cNvSpPr txBox="1"/>
          <p:nvPr/>
        </p:nvSpPr>
        <p:spPr>
          <a:xfrm>
            <a:off x="914400" y="914400"/>
            <a:ext cx="731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Holly Ave.</a:t>
            </a:r>
          </a:p>
          <a:p>
            <a:pPr algn="ctr"/>
            <a:endParaRPr lang="en-US" sz="3200" b="1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4C41E0-AAA6-9B4E-BE5E-54497F9A26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33" b="25556"/>
          <a:stretch/>
        </p:blipFill>
        <p:spPr>
          <a:xfrm>
            <a:off x="0" y="3657600"/>
            <a:ext cx="9144000" cy="28194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4D724B-3450-E84B-8DD4-D8D970AE8C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13333" r="10000" b="17778"/>
          <a:stretch/>
        </p:blipFill>
        <p:spPr>
          <a:xfrm>
            <a:off x="0" y="1600200"/>
            <a:ext cx="3152468" cy="20574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4AF67B-9EAF-E243-ADC0-741D96C4D15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15"/>
          <a:stretch/>
        </p:blipFill>
        <p:spPr>
          <a:xfrm>
            <a:off x="3152468" y="1600200"/>
            <a:ext cx="5991532" cy="20574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02365102"/>
      </p:ext>
    </p:extLst>
  </p:cSld>
  <p:clrMapOvr>
    <a:masterClrMapping/>
  </p:clrMapOvr>
  <p:transition spd="slow" advClick="0" advTm="9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FDC26F-3C2F-6C48-9FE1-9663D6C13201}"/>
              </a:ext>
            </a:extLst>
          </p:cNvPr>
          <p:cNvSpPr txBox="1"/>
          <p:nvPr/>
        </p:nvSpPr>
        <p:spPr>
          <a:xfrm>
            <a:off x="914400" y="914400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5</a:t>
            </a:r>
            <a:r>
              <a:rPr lang="en-US" sz="3200" b="1" baseline="30000" dirty="0">
                <a:latin typeface="Century Gothic" panose="020B0502020202020204" pitchFamily="34" charset="0"/>
              </a:rPr>
              <a:t>th</a:t>
            </a:r>
            <a:r>
              <a:rPr lang="en-US" sz="3200" b="1" dirty="0">
                <a:latin typeface="Century Gothic" panose="020B0502020202020204" pitchFamily="34" charset="0"/>
              </a:rPr>
              <a:t> Street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ABE290-21F0-7742-8855-5902FD2443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9176"/>
            <a:ext cx="4640501" cy="348037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7232EE-4C04-C549-957A-E72DCE598B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99" y="1499175"/>
            <a:ext cx="4640502" cy="348037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0ACF97-9412-8D44-96A1-3BF6F97878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92" b="26797"/>
          <a:stretch/>
        </p:blipFill>
        <p:spPr>
          <a:xfrm>
            <a:off x="1" y="4191000"/>
            <a:ext cx="9144000" cy="21336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43199978"/>
      </p:ext>
    </p:extLst>
  </p:cSld>
  <p:clrMapOvr>
    <a:masterClrMapping/>
  </p:clrMapOvr>
  <p:transition spd="slow" advClick="0" advTm="9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9801" y="762000"/>
            <a:ext cx="71643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Street Revitalization Features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9801" y="2286000"/>
            <a:ext cx="78316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latin typeface="Century Gothic" panose="020B0502020202020204" pitchFamily="34" charset="0"/>
              </a:rPr>
              <a:t>Drainage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latin typeface="Century Gothic" panose="020B0502020202020204" pitchFamily="34" charset="0"/>
              </a:rPr>
              <a:t>Trees (Trimming)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latin typeface="Century Gothic" panose="020B0502020202020204" pitchFamily="34" charset="0"/>
              </a:rPr>
              <a:t>Signage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latin typeface="Century Gothic" panose="020B0502020202020204" pitchFamily="34" charset="0"/>
              </a:rPr>
              <a:t>Sidewalks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latin typeface="Century Gothic" panose="020B0502020202020204" pitchFamily="34" charset="0"/>
              </a:rPr>
              <a:t>Engineering </a:t>
            </a:r>
          </a:p>
        </p:txBody>
      </p:sp>
    </p:spTree>
    <p:extLst>
      <p:ext uri="{BB962C8B-B14F-4D97-AF65-F5344CB8AC3E}">
        <p14:creationId xmlns:p14="http://schemas.microsoft.com/office/powerpoint/2010/main" val="917130855"/>
      </p:ext>
    </p:extLst>
  </p:cSld>
  <p:clrMapOvr>
    <a:masterClrMapping/>
  </p:clrMapOvr>
  <p:transition spd="slow" advClick="0" advTm="9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110" y="1066800"/>
            <a:ext cx="84657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dirty="0">
                <a:latin typeface="Century Gothic" panose="020B0502020202020204" pitchFamily="34" charset="0"/>
              </a:rPr>
              <a:t>Current Capital Street Projects</a:t>
            </a:r>
            <a:r>
              <a:rPr lang="en-US" sz="4400" b="1" dirty="0"/>
              <a:t>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A591088-FE96-47EB-978B-3CEC7E938B8A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2209083"/>
          <a:ext cx="8229601" cy="33081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3498">
                  <a:extLst>
                    <a:ext uri="{9D8B030D-6E8A-4147-A177-3AD203B41FA5}">
                      <a16:colId xmlns:a16="http://schemas.microsoft.com/office/drawing/2014/main" val="2002492578"/>
                    </a:ext>
                  </a:extLst>
                </a:gridCol>
                <a:gridCol w="849507">
                  <a:extLst>
                    <a:ext uri="{9D8B030D-6E8A-4147-A177-3AD203B41FA5}">
                      <a16:colId xmlns:a16="http://schemas.microsoft.com/office/drawing/2014/main" val="1127840612"/>
                    </a:ext>
                  </a:extLst>
                </a:gridCol>
                <a:gridCol w="1592826">
                  <a:extLst>
                    <a:ext uri="{9D8B030D-6E8A-4147-A177-3AD203B41FA5}">
                      <a16:colId xmlns:a16="http://schemas.microsoft.com/office/drawing/2014/main" val="2981641859"/>
                    </a:ext>
                  </a:extLst>
                </a:gridCol>
                <a:gridCol w="849507">
                  <a:extLst>
                    <a:ext uri="{9D8B030D-6E8A-4147-A177-3AD203B41FA5}">
                      <a16:colId xmlns:a16="http://schemas.microsoft.com/office/drawing/2014/main" val="4017230305"/>
                    </a:ext>
                  </a:extLst>
                </a:gridCol>
                <a:gridCol w="2979912">
                  <a:extLst>
                    <a:ext uri="{9D8B030D-6E8A-4147-A177-3AD203B41FA5}">
                      <a16:colId xmlns:a16="http://schemas.microsoft.com/office/drawing/2014/main" val="155614716"/>
                    </a:ext>
                  </a:extLst>
                </a:gridCol>
                <a:gridCol w="1254351">
                  <a:extLst>
                    <a:ext uri="{9D8B030D-6E8A-4147-A177-3AD203B41FA5}">
                      <a16:colId xmlns:a16="http://schemas.microsoft.com/office/drawing/2014/main" val="1989699878"/>
                    </a:ext>
                  </a:extLst>
                </a:gridCol>
              </a:tblGrid>
              <a:tr h="3460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Project ID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Street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Location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Opinion of Cost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Scope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Roadway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extLst>
                  <a:ext uri="{0D108BD9-81ED-4DB2-BD59-A6C34878D82A}">
                    <a16:rowId xmlns:a16="http://schemas.microsoft.com/office/drawing/2014/main" val="1494655528"/>
                  </a:ext>
                </a:extLst>
              </a:tr>
              <a:tr h="152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1st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Oak Ave to Vandament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$2,150,000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Reconstruct Roadway (26')  and Sidewalk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6" Concrete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extLst>
                  <a:ext uri="{0D108BD9-81ED-4DB2-BD59-A6C34878D82A}">
                    <a16:rowId xmlns:a16="http://schemas.microsoft.com/office/drawing/2014/main" val="3767106102"/>
                  </a:ext>
                </a:extLst>
              </a:tr>
              <a:tr h="152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Wagner Road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Yukon Parkway to Sara Rd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$3,000,000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Reconstruct Roadway (28')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8" Concrete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extLst>
                  <a:ext uri="{0D108BD9-81ED-4DB2-BD59-A6C34878D82A}">
                    <a16:rowId xmlns:a16="http://schemas.microsoft.com/office/drawing/2014/main" val="813267988"/>
                  </a:ext>
                </a:extLst>
              </a:tr>
              <a:tr h="152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Frisco Road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I-40 South to City Limits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$3,100,000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Reconstruct Roadway (52')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9" Concrete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extLst>
                  <a:ext uri="{0D108BD9-81ED-4DB2-BD59-A6C34878D82A}">
                    <a16:rowId xmlns:a16="http://schemas.microsoft.com/office/drawing/2014/main" val="13798009"/>
                  </a:ext>
                </a:extLst>
              </a:tr>
              <a:tr h="152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Spruce Dr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Cornwell Ave to Bass Ave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$1,450,000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Reconstruct Roadway (26')  and Sidewalk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6" Concrete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extLst>
                  <a:ext uri="{0D108BD9-81ED-4DB2-BD59-A6C34878D82A}">
                    <a16:rowId xmlns:a16="http://schemas.microsoft.com/office/drawing/2014/main" val="2120051188"/>
                  </a:ext>
                </a:extLst>
              </a:tr>
              <a:tr h="2612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Holly Ave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Poplar Ave to NW 10th St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$1,070,000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2" Asphalt Overlay, 25% of 6" Concrete Panel Replacement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extLst>
                  <a:ext uri="{0D108BD9-81ED-4DB2-BD59-A6C34878D82A}">
                    <a16:rowId xmlns:a16="http://schemas.microsoft.com/office/drawing/2014/main" val="2094366479"/>
                  </a:ext>
                </a:extLst>
              </a:tr>
              <a:tr h="152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3rd St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Main St to Oak Ave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$480,000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Reconstruct Roadway (26')  and Sidewalk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6" Concrete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extLst>
                  <a:ext uri="{0D108BD9-81ED-4DB2-BD59-A6C34878D82A}">
                    <a16:rowId xmlns:a16="http://schemas.microsoft.com/office/drawing/2014/main" val="2673277529"/>
                  </a:ext>
                </a:extLst>
              </a:tr>
              <a:tr h="152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Kingston Dr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Holly Ave to Kingston Place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$230,000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25% of 6" Concrete Panel Replacement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6" Concrete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extLst>
                  <a:ext uri="{0D108BD9-81ED-4DB2-BD59-A6C34878D82A}">
                    <a16:rowId xmlns:a16="http://schemas.microsoft.com/office/drawing/2014/main" val="1418186693"/>
                  </a:ext>
                </a:extLst>
              </a:tr>
              <a:tr h="152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Garth Brooks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Main St to Vandament Ave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$1,000,000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2" Mill and Overlay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extLst>
                  <a:ext uri="{0D108BD9-81ED-4DB2-BD59-A6C34878D82A}">
                    <a16:rowId xmlns:a16="http://schemas.microsoft.com/office/drawing/2014/main" val="904478809"/>
                  </a:ext>
                </a:extLst>
              </a:tr>
              <a:tr h="152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Yukon Parkway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SH66 to Wagner Road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$8,000,000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Reconstruct Roadway (52') and 1 Mile new 12" Waterline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8" Concrete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extLst>
                  <a:ext uri="{0D108BD9-81ED-4DB2-BD59-A6C34878D82A}">
                    <a16:rowId xmlns:a16="http://schemas.microsoft.com/office/drawing/2014/main" val="3357423889"/>
                  </a:ext>
                </a:extLst>
              </a:tr>
              <a:tr h="152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4th St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Main St. to Oak Ave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$460,000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Reconstruct Roadway (26')  and Sidewalk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6" Concrete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extLst>
                  <a:ext uri="{0D108BD9-81ED-4DB2-BD59-A6C34878D82A}">
                    <a16:rowId xmlns:a16="http://schemas.microsoft.com/office/drawing/2014/main" val="1000384146"/>
                  </a:ext>
                </a:extLst>
              </a:tr>
              <a:tr h="152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5th St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Main St to Poplar Ave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$620,000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Reconstruct Roadway (26')  and Sidewalk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6" Concrete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extLst>
                  <a:ext uri="{0D108BD9-81ED-4DB2-BD59-A6C34878D82A}">
                    <a16:rowId xmlns:a16="http://schemas.microsoft.com/office/drawing/2014/main" val="2622433585"/>
                  </a:ext>
                </a:extLst>
              </a:tr>
              <a:tr h="152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3rd St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Poplar Ave to Yukon Ave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$530,000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Reconstruct Roadway (26')  and Sidewalk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6" Concrete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extLst>
                  <a:ext uri="{0D108BD9-81ED-4DB2-BD59-A6C34878D82A}">
                    <a16:rowId xmlns:a16="http://schemas.microsoft.com/office/drawing/2014/main" val="567564385"/>
                  </a:ext>
                </a:extLst>
              </a:tr>
              <a:tr h="2612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Richland Rd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Sunshire / South of Bridge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$260,000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Roadway Replacement Near River Bridge and Sunshine Rd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6" Asphalt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extLst>
                  <a:ext uri="{0D108BD9-81ED-4DB2-BD59-A6C34878D82A}">
                    <a16:rowId xmlns:a16="http://schemas.microsoft.com/office/drawing/2014/main" val="371984704"/>
                  </a:ext>
                </a:extLst>
              </a:tr>
              <a:tr h="152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Wilshire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Highway 4 to Sara Rd.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$3,800,000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Reconstruct Roadway (28')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8" Asphalt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extLst>
                  <a:ext uri="{0D108BD9-81ED-4DB2-BD59-A6C34878D82A}">
                    <a16:rowId xmlns:a16="http://schemas.microsoft.com/office/drawing/2014/main" val="544536916"/>
                  </a:ext>
                </a:extLst>
              </a:tr>
              <a:tr h="152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Vandament 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Redbud Ave Intersection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$200,000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Concrete Panel Replacement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6" and 9" (Vandament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extLst>
                  <a:ext uri="{0D108BD9-81ED-4DB2-BD59-A6C34878D82A}">
                    <a16:rowId xmlns:a16="http://schemas.microsoft.com/office/drawing/2014/main" val="2567590928"/>
                  </a:ext>
                </a:extLst>
              </a:tr>
              <a:tr h="152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extLst>
                  <a:ext uri="{0D108BD9-81ED-4DB2-BD59-A6C34878D82A}">
                    <a16:rowId xmlns:a16="http://schemas.microsoft.com/office/drawing/2014/main" val="2519351089"/>
                  </a:ext>
                </a:extLst>
              </a:tr>
              <a:tr h="152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Total Opinion of Cost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$26,350,000 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extLst>
                  <a:ext uri="{0D108BD9-81ED-4DB2-BD59-A6C34878D82A}">
                    <a16:rowId xmlns:a16="http://schemas.microsoft.com/office/drawing/2014/main" val="526077350"/>
                  </a:ext>
                </a:extLst>
              </a:tr>
              <a:tr h="152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630" marR="6630" marT="6630" marB="0" anchor="b"/>
                </a:tc>
                <a:extLst>
                  <a:ext uri="{0D108BD9-81ED-4DB2-BD59-A6C34878D82A}">
                    <a16:rowId xmlns:a16="http://schemas.microsoft.com/office/drawing/2014/main" val="8155105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7839018"/>
      </p:ext>
    </p:extLst>
  </p:cSld>
  <p:clrMapOvr>
    <a:masterClrMapping/>
  </p:clrMapOvr>
  <p:transition spd="slow" advClick="0" advTm="9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F8B6ED-1680-425C-B043-81FBABAC680B}"/>
              </a:ext>
            </a:extLst>
          </p:cNvPr>
          <p:cNvSpPr txBox="1"/>
          <p:nvPr/>
        </p:nvSpPr>
        <p:spPr>
          <a:xfrm>
            <a:off x="1847850" y="2828835"/>
            <a:ext cx="5448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Questions? </a:t>
            </a:r>
          </a:p>
        </p:txBody>
      </p:sp>
    </p:spTree>
    <p:extLst>
      <p:ext uri="{BB962C8B-B14F-4D97-AF65-F5344CB8AC3E}">
        <p14:creationId xmlns:p14="http://schemas.microsoft.com/office/powerpoint/2010/main" val="3869894936"/>
      </p:ext>
    </p:extLst>
  </p:cSld>
  <p:clrMapOvr>
    <a:masterClrMapping/>
  </p:clrMapOvr>
  <p:transition spd="slow" advClick="0" advTm="9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14500" y="3075057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Capital Street Projects</a:t>
            </a:r>
          </a:p>
        </p:txBody>
      </p:sp>
    </p:spTree>
    <p:extLst>
      <p:ext uri="{BB962C8B-B14F-4D97-AF65-F5344CB8AC3E}">
        <p14:creationId xmlns:p14="http://schemas.microsoft.com/office/powerpoint/2010/main" val="3172391331"/>
      </p:ext>
    </p:extLst>
  </p:cSld>
  <p:clrMapOvr>
    <a:masterClrMapping/>
  </p:clrMapOvr>
  <p:transition spd="slow" advClick="0" advTm="9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1705" y="838200"/>
            <a:ext cx="3320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Corporate City limits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79F129-63AA-4AEF-8C7C-57B5F6CDDFD4}"/>
              </a:ext>
            </a:extLst>
          </p:cNvPr>
          <p:cNvSpPr/>
          <p:nvPr/>
        </p:nvSpPr>
        <p:spPr>
          <a:xfrm>
            <a:off x="990600" y="1676400"/>
            <a:ext cx="7239000" cy="4648200"/>
          </a:xfrm>
          <a:prstGeom prst="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, application, map&#10;&#10;Description automatically generated">
            <a:extLst>
              <a:ext uri="{FF2B5EF4-FFF2-40B4-BE49-F238E27FC236}">
                <a16:creationId xmlns:a16="http://schemas.microsoft.com/office/drawing/2014/main" id="{758997AA-3B98-42D0-AAA9-49D3EE99D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47" y="1838323"/>
            <a:ext cx="7053853" cy="432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09821"/>
      </p:ext>
    </p:extLst>
  </p:cSld>
  <p:clrMapOvr>
    <a:masterClrMapping/>
  </p:clrMapOvr>
  <p:transition spd="slow" advClick="0" advTm="9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0100" y="1905000"/>
            <a:ext cx="7543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C10000"/>
                </a:solidFill>
                <a:latin typeface="ArialMT"/>
              </a:rPr>
              <a:t>•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380 Lane Miles of Roads</a:t>
            </a:r>
          </a:p>
          <a:p>
            <a:pPr algn="l"/>
            <a:endParaRPr lang="en-US" sz="1800" b="0" i="0" u="none" strike="noStrike" baseline="0" dirty="0">
              <a:solidFill>
                <a:srgbClr val="C10000"/>
              </a:solidFill>
              <a:latin typeface="CenturyGothic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C10000"/>
                </a:solidFill>
                <a:latin typeface="CenturyGothic"/>
              </a:rPr>
              <a:t>–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28 Miles of Chip &amp; Seal</a:t>
            </a:r>
          </a:p>
          <a:p>
            <a:pPr algn="l"/>
            <a:r>
              <a:rPr lang="en-US" sz="1800" b="0" i="0" u="none" strike="noStrike" baseline="0" dirty="0">
                <a:solidFill>
                  <a:srgbClr val="C10000"/>
                </a:solidFill>
                <a:latin typeface="Wingdings-Regular"/>
              </a:rPr>
              <a:t>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70% needs to be repaired at an approximat</a:t>
            </a:r>
            <a:r>
              <a:rPr lang="en-US" b="1" dirty="0">
                <a:solidFill>
                  <a:srgbClr val="000000"/>
                </a:solidFill>
                <a:latin typeface="Century Gothic" panose="020B0502020202020204" pitchFamily="34" charset="0"/>
              </a:rPr>
              <a:t>e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 cost of $7 million</a:t>
            </a:r>
          </a:p>
          <a:p>
            <a:pPr algn="l"/>
            <a:endParaRPr lang="en-US" sz="1800" b="1" i="0" u="none" strike="noStrike" baseline="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C10000"/>
                </a:solidFill>
                <a:latin typeface="CenturyGothic"/>
              </a:rPr>
              <a:t>−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55 Miles of Asphalt</a:t>
            </a:r>
          </a:p>
          <a:p>
            <a:pPr algn="l"/>
            <a:r>
              <a:rPr lang="en-US" sz="1800" b="0" i="0" u="none" strike="noStrike" baseline="0" dirty="0">
                <a:solidFill>
                  <a:srgbClr val="C10000"/>
                </a:solidFill>
                <a:latin typeface="Wingdings-Regular"/>
              </a:rPr>
              <a:t>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60% needs to be repaired at an approximate cost of </a:t>
            </a:r>
          </a:p>
          <a:p>
            <a:pPr algn="l"/>
            <a:r>
              <a:rPr lang="en-US" sz="1800" b="1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$17.6 million</a:t>
            </a:r>
          </a:p>
          <a:p>
            <a:pPr algn="l"/>
            <a:endParaRPr lang="en-US" sz="1800" b="1" i="0" u="none" strike="noStrike" baseline="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US" sz="1800" b="0" i="0" u="none" strike="noStrike" baseline="0" dirty="0">
                <a:solidFill>
                  <a:srgbClr val="C10000"/>
                </a:solidFill>
                <a:latin typeface="CenturyGothic"/>
              </a:rPr>
              <a:t>−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297 Miles of Concrete</a:t>
            </a:r>
          </a:p>
          <a:p>
            <a:pPr algn="l"/>
            <a:r>
              <a:rPr lang="en-US" sz="1800" b="0" i="0" u="none" strike="noStrike" baseline="0" dirty="0">
                <a:solidFill>
                  <a:srgbClr val="C10000"/>
                </a:solidFill>
                <a:latin typeface="Wingdings-Regular"/>
              </a:rPr>
              <a:t>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30% needs to be repaired at an approximate cost of $37.4 million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43A3DB-6484-467E-93EE-E383310D9C1D}"/>
              </a:ext>
            </a:extLst>
          </p:cNvPr>
          <p:cNvSpPr txBox="1"/>
          <p:nvPr/>
        </p:nvSpPr>
        <p:spPr>
          <a:xfrm>
            <a:off x="2511179" y="1143000"/>
            <a:ext cx="41216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Potential Street Capital Projects </a:t>
            </a:r>
          </a:p>
        </p:txBody>
      </p:sp>
    </p:spTree>
    <p:extLst>
      <p:ext uri="{BB962C8B-B14F-4D97-AF65-F5344CB8AC3E}">
        <p14:creationId xmlns:p14="http://schemas.microsoft.com/office/powerpoint/2010/main" val="686617775"/>
      </p:ext>
    </p:extLst>
  </p:cSld>
  <p:clrMapOvr>
    <a:masterClrMapping/>
  </p:clrMapOvr>
  <p:transition spd="slow" advClick="0" advTm="9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2FAAAA4-B905-4DB7-BC72-860B63D4618A}"/>
              </a:ext>
            </a:extLst>
          </p:cNvPr>
          <p:cNvSpPr txBox="1"/>
          <p:nvPr/>
        </p:nvSpPr>
        <p:spPr>
          <a:xfrm>
            <a:off x="3918531" y="1066800"/>
            <a:ext cx="13392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1BC66E4-6420-4B84-BAD9-88008D72B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66745"/>
            <a:ext cx="8763000" cy="56701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90B6BD-B988-4732-A411-5364C5052D48}"/>
              </a:ext>
            </a:extLst>
          </p:cNvPr>
          <p:cNvSpPr txBox="1"/>
          <p:nvPr/>
        </p:nvSpPr>
        <p:spPr>
          <a:xfrm>
            <a:off x="2949735" y="866745"/>
            <a:ext cx="3276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ODOT Maintained Roads</a:t>
            </a:r>
          </a:p>
        </p:txBody>
      </p:sp>
    </p:spTree>
    <p:extLst>
      <p:ext uri="{BB962C8B-B14F-4D97-AF65-F5344CB8AC3E}">
        <p14:creationId xmlns:p14="http://schemas.microsoft.com/office/powerpoint/2010/main" val="3154781695"/>
      </p:ext>
    </p:extLst>
  </p:cSld>
  <p:clrMapOvr>
    <a:masterClrMapping/>
  </p:clrMapOvr>
  <p:transition spd="slow" advClick="0" advTm="9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Century Gothic" panose="020B0502020202020204" pitchFamily="34" charset="0"/>
              </a:rPr>
              <a:t>Yukon Parkway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34" b="11903"/>
          <a:stretch/>
        </p:blipFill>
        <p:spPr>
          <a:xfrm>
            <a:off x="13447" y="1524000"/>
            <a:ext cx="9130553" cy="2590800"/>
          </a:xfrm>
          <a:ln w="76200">
            <a:solidFill>
              <a:schemeClr val="bg1"/>
            </a:solidFill>
          </a:ln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5554ECF9-A4AD-3D45-B80E-AA3D99A850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11"/>
          <a:stretch/>
        </p:blipFill>
        <p:spPr>
          <a:xfrm>
            <a:off x="4482" y="3962400"/>
            <a:ext cx="9144000" cy="2516981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21231142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20"/>
          <a:stretch/>
        </p:blipFill>
        <p:spPr>
          <a:xfrm>
            <a:off x="-4481" y="1524000"/>
            <a:ext cx="5490882" cy="4525962"/>
          </a:xfrm>
          <a:ln w="76200">
            <a:solidFill>
              <a:schemeClr val="bg1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3FA083C-E96E-E14A-A139-26E9123DE809}"/>
              </a:ext>
            </a:extLst>
          </p:cNvPr>
          <p:cNvSpPr txBox="1">
            <a:spLocks/>
          </p:cNvSpPr>
          <p:nvPr/>
        </p:nvSpPr>
        <p:spPr>
          <a:xfrm>
            <a:off x="495300" y="533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Century Gothic" panose="020B0502020202020204" pitchFamily="34" charset="0"/>
              </a:rPr>
              <a:t>Yukon Parkway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3F8F997A-B93D-1E40-8A39-1171DFE9B4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8" r="13139"/>
          <a:stretch/>
        </p:blipFill>
        <p:spPr>
          <a:xfrm>
            <a:off x="4961965" y="1524000"/>
            <a:ext cx="4191000" cy="452596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84675716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FDC26F-3C2F-6C48-9FE1-9663D6C13201}"/>
              </a:ext>
            </a:extLst>
          </p:cNvPr>
          <p:cNvSpPr txBox="1"/>
          <p:nvPr/>
        </p:nvSpPr>
        <p:spPr>
          <a:xfrm>
            <a:off x="914400" y="914400"/>
            <a:ext cx="731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Wilshire Road, East of Hwy 4</a:t>
            </a:r>
          </a:p>
          <a:p>
            <a:pPr algn="ctr"/>
            <a:endParaRPr lang="en-US" sz="3200" b="1" dirty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75558C-F21F-F249-8CBE-4F6A05F02F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326" b="11675"/>
          <a:stretch/>
        </p:blipFill>
        <p:spPr>
          <a:xfrm>
            <a:off x="0" y="1600200"/>
            <a:ext cx="9144000" cy="27432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A3FF01-FA84-CC42-8CE9-A5E358B004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0" r="34916"/>
          <a:stretch/>
        </p:blipFill>
        <p:spPr>
          <a:xfrm rot="16200000">
            <a:off x="625968" y="3717432"/>
            <a:ext cx="2158014" cy="340995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AFBAD1-1383-5C4B-810C-0CD95335E9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78" r="1311"/>
          <a:stretch/>
        </p:blipFill>
        <p:spPr>
          <a:xfrm>
            <a:off x="3409950" y="4343400"/>
            <a:ext cx="5734050" cy="215801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86502680"/>
      </p:ext>
    </p:extLst>
  </p:cSld>
  <p:clrMapOvr>
    <a:masterClrMapping/>
  </p:clrMapOvr>
  <p:transition spd="slow" advClick="0" advTm="9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FDC26F-3C2F-6C48-9FE1-9663D6C13201}"/>
              </a:ext>
            </a:extLst>
          </p:cNvPr>
          <p:cNvSpPr txBox="1"/>
          <p:nvPr/>
        </p:nvSpPr>
        <p:spPr>
          <a:xfrm>
            <a:off x="914400" y="914400"/>
            <a:ext cx="731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entury Gothic" panose="020B0502020202020204" pitchFamily="34" charset="0"/>
              </a:rPr>
              <a:t>Garth Brooks Boulevard</a:t>
            </a:r>
          </a:p>
          <a:p>
            <a:pPr algn="ctr"/>
            <a:endParaRPr lang="en-US" sz="3200" b="1" dirty="0"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64E0A1-F460-0444-BC6D-880E6E1A21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900"/>
            <a:ext cx="4419600" cy="33147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4AED86-E138-5447-8C75-EDFBF73BE9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8800" y="1457996"/>
            <a:ext cx="4775200" cy="35814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20E2B8-8F0E-0C4E-8A7B-2730AC8546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5556"/>
          <a:stretch/>
        </p:blipFill>
        <p:spPr>
          <a:xfrm>
            <a:off x="2985796" y="4038600"/>
            <a:ext cx="6158204" cy="25146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701466-1242-5943-9727-570540C171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" y="4024648"/>
            <a:ext cx="3371403" cy="252855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65371907"/>
      </p:ext>
    </p:extLst>
  </p:cSld>
  <p:clrMapOvr>
    <a:masterClrMapping/>
  </p:clrMapOvr>
  <p:transition spd="slow" advClick="0" advTm="9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ty of Yukon Open Burning" id="{2E69AF00-B06D-BC4D-AA28-48451B878433}" vid="{16A04049-39B9-2242-9889-D5A745A32D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349</TotalTime>
  <Words>469</Words>
  <Application>Microsoft Office PowerPoint</Application>
  <PresentationFormat>On-screen Show (4:3)</PresentationFormat>
  <Paragraphs>155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ArialMT</vt:lpstr>
      <vt:lpstr>Calibri</vt:lpstr>
      <vt:lpstr>Century Gothic</vt:lpstr>
      <vt:lpstr>CenturyGothic</vt:lpstr>
      <vt:lpstr>Wingdings-Regular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Yukon Parkway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cstump@cityofyukonok.gov</dc:creator>
  <cp:lastModifiedBy>Brittany Stinnett</cp:lastModifiedBy>
  <cp:revision>43</cp:revision>
  <cp:lastPrinted>2016-05-31T16:51:21Z</cp:lastPrinted>
  <dcterms:created xsi:type="dcterms:W3CDTF">2017-12-22T16:38:08Z</dcterms:created>
  <dcterms:modified xsi:type="dcterms:W3CDTF">2022-03-31T19:57:18Z</dcterms:modified>
</cp:coreProperties>
</file>