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94" r:id="rId2"/>
    <p:sldId id="1212" r:id="rId3"/>
    <p:sldId id="1232" r:id="rId4"/>
    <p:sldId id="1233" r:id="rId5"/>
    <p:sldId id="1213" r:id="rId6"/>
    <p:sldId id="1215" r:id="rId7"/>
    <p:sldId id="1216" r:id="rId8"/>
    <p:sldId id="1217" r:id="rId9"/>
    <p:sldId id="1219" r:id="rId10"/>
    <p:sldId id="1220" r:id="rId11"/>
    <p:sldId id="1222" r:id="rId12"/>
    <p:sldId id="1223" r:id="rId13"/>
    <p:sldId id="1236" r:id="rId14"/>
    <p:sldId id="1237" r:id="rId15"/>
    <p:sldId id="1239" r:id="rId16"/>
    <p:sldId id="1238" r:id="rId17"/>
    <p:sldId id="1234" r:id="rId18"/>
    <p:sldId id="1226" r:id="rId19"/>
    <p:sldId id="1227" r:id="rId20"/>
    <p:sldId id="1228" r:id="rId21"/>
    <p:sldId id="1230" r:id="rId22"/>
    <p:sldId id="1229" r:id="rId23"/>
    <p:sldId id="1235" r:id="rId24"/>
    <p:sldId id="1225" r:id="rId2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864" userDrawn="1">
          <p15:clr>
            <a:srgbClr val="A4A3A4"/>
          </p15:clr>
        </p15:guide>
        <p15:guide id="3" orient="horz" pos="1296" userDrawn="1">
          <p15:clr>
            <a:srgbClr val="A4A3A4"/>
          </p15:clr>
        </p15:guide>
        <p15:guide id="4" orient="horz" pos="2880" userDrawn="1">
          <p15:clr>
            <a:srgbClr val="A4A3A4"/>
          </p15:clr>
        </p15:guide>
        <p15:guide id="5" orient="horz" pos="672" userDrawn="1">
          <p15:clr>
            <a:srgbClr val="A4A3A4"/>
          </p15:clr>
        </p15:guide>
        <p15:guide id="6" pos="5184" userDrawn="1">
          <p15:clr>
            <a:srgbClr val="A4A3A4"/>
          </p15:clr>
        </p15:guide>
        <p15:guide id="7" pos="864" userDrawn="1">
          <p15:clr>
            <a:srgbClr val="A4A3A4"/>
          </p15:clr>
        </p15:guide>
        <p15:guide id="8" pos="576" userDrawn="1">
          <p15:clr>
            <a:srgbClr val="A4A3A4"/>
          </p15:clr>
        </p15:guide>
        <p15:guide id="9" pos="4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A3639"/>
    <a:srgbClr val="98A5AE"/>
    <a:srgbClr val="DC2431"/>
    <a:srgbClr val="000000"/>
    <a:srgbClr val="CC0000"/>
    <a:srgbClr val="FFFFFF"/>
    <a:srgbClr val="EDAC1A"/>
    <a:srgbClr val="7F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" autoAdjust="0"/>
    <p:restoredTop sz="95510" autoAdjust="0"/>
  </p:normalViewPr>
  <p:slideViewPr>
    <p:cSldViewPr>
      <p:cViewPr varScale="1">
        <p:scale>
          <a:sx n="109" d="100"/>
          <a:sy n="109" d="100"/>
        </p:scale>
        <p:origin x="1374" y="102"/>
      </p:cViewPr>
      <p:guideLst>
        <p:guide orient="horz" pos="864"/>
        <p:guide orient="horz" pos="1296"/>
        <p:guide orient="horz" pos="2880"/>
        <p:guide orient="horz" pos="672"/>
        <p:guide pos="5184"/>
        <p:guide pos="864"/>
        <p:guide pos="576"/>
        <p:guide pos="4896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22824"/>
    </p:cViewPr>
  </p:sorterViewPr>
  <p:notesViewPr>
    <p:cSldViewPr>
      <p:cViewPr varScale="1">
        <p:scale>
          <a:sx n="50" d="100"/>
          <a:sy n="50" d="100"/>
        </p:scale>
        <p:origin x="-2688" y="-6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F943E-8582-C74B-843A-B50AAF2B65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4A039F-624B-F647-8E4B-22EB1E67941B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Economic Impact of Parks and Recreation </a:t>
          </a:r>
        </a:p>
      </dgm:t>
    </dgm:pt>
    <dgm:pt modelId="{ABE967FD-C06D-A447-BE4F-EF0E8C1D39B0}" type="parTrans" cxnId="{8D533275-D5E1-C24A-8DAB-FB1A92EA0F7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6B65193-47F9-C740-BC01-B5EC068DA8DB}" type="sibTrans" cxnId="{8D533275-D5E1-C24A-8DAB-FB1A92EA0F7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4FFB223-B226-FA4B-B465-D3C0A766A23D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City Yukon of Sample Pro Forma</a:t>
          </a:r>
        </a:p>
      </dgm:t>
    </dgm:pt>
    <dgm:pt modelId="{18C5DCCA-9C70-5343-B07B-126A5E352F26}" type="parTrans" cxnId="{8BF94327-D84E-944D-B429-DDCBB8F52B0A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5651DCB-CA95-1C47-B1F6-9ED8B5E2DE3D}" type="sibTrans" cxnId="{8BF94327-D84E-944D-B429-DDCBB8F52B0A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B84D53C7-2727-444E-B03B-3CDE81C578C9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Facility Optimization Strategy</a:t>
          </a:r>
        </a:p>
      </dgm:t>
    </dgm:pt>
    <dgm:pt modelId="{2175EE2A-432F-FB46-8A86-0648BB1E43B5}" type="parTrans" cxnId="{FDCB6097-8A47-DF45-A85E-110F5C3FEB1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6EE9D8C-19EA-1E40-952E-CC6CE1102025}" type="sibTrans" cxnId="{FDCB6097-8A47-DF45-A85E-110F5C3FEB1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A3F0749-3511-0747-A3DB-A426120BCF5C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8-Diamond Sports Complex</a:t>
          </a:r>
        </a:p>
      </dgm:t>
    </dgm:pt>
    <dgm:pt modelId="{3D60D96E-1C88-A446-93CC-609FBED24F72}" type="sibTrans" cxnId="{D458B7DD-697C-A64E-B69B-B1A997F2E1AA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8D0E662-D1A5-A64E-9598-78B58BB1F61B}" type="parTrans" cxnId="{D458B7DD-697C-A64E-B69B-B1A997F2E1AA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F0C924D-5C8D-9041-AD6D-803915C17258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Multi-generational Recreation Facility</a:t>
          </a:r>
        </a:p>
      </dgm:t>
    </dgm:pt>
    <dgm:pt modelId="{38B22A98-58D4-2B46-932D-0BF58C60D65F}" type="sibTrans" cxnId="{9873B5C1-87C0-CC4B-9FDD-5C7FD6AB5B4A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9C3CF97-9215-5B4E-A139-DAC9C70F8220}" type="parTrans" cxnId="{9873B5C1-87C0-CC4B-9FDD-5C7FD6AB5B4A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BA8D4B27-C445-46D7-A858-F98A2953A18E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Conclusion/Questions</a:t>
          </a:r>
        </a:p>
      </dgm:t>
    </dgm:pt>
    <dgm:pt modelId="{940E04FD-D5E7-42BD-8F92-05C3CD5649ED}" type="parTrans" cxnId="{EF52DD54-806F-4196-AEC6-83A02A614361}">
      <dgm:prSet/>
      <dgm:spPr/>
      <dgm:t>
        <a:bodyPr/>
        <a:lstStyle/>
        <a:p>
          <a:endParaRPr lang="en-US"/>
        </a:p>
      </dgm:t>
    </dgm:pt>
    <dgm:pt modelId="{2DFAD8D9-0344-4D4E-83B6-E2B4D7384209}" type="sibTrans" cxnId="{EF52DD54-806F-4196-AEC6-83A02A614361}">
      <dgm:prSet/>
      <dgm:spPr/>
      <dgm:t>
        <a:bodyPr/>
        <a:lstStyle/>
        <a:p>
          <a:endParaRPr lang="en-US"/>
        </a:p>
      </dgm:t>
    </dgm:pt>
    <dgm:pt modelId="{C17BFA87-C33E-4A5B-B3F8-EBA2D78BB66B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How Does this Relate to Yukon?</a:t>
          </a:r>
        </a:p>
      </dgm:t>
    </dgm:pt>
    <dgm:pt modelId="{F9AE2F14-ABFB-47BC-937E-36B53969B1AD}" type="parTrans" cxnId="{709D0AC7-A10B-42F9-A51E-3D6C8D76E891}">
      <dgm:prSet/>
      <dgm:spPr/>
      <dgm:t>
        <a:bodyPr/>
        <a:lstStyle/>
        <a:p>
          <a:endParaRPr lang="en-US"/>
        </a:p>
      </dgm:t>
    </dgm:pt>
    <dgm:pt modelId="{2C6B7D57-65C7-4A08-BAC7-F9B3CFB32CB5}" type="sibTrans" cxnId="{709D0AC7-A10B-42F9-A51E-3D6C8D76E891}">
      <dgm:prSet/>
      <dgm:spPr/>
      <dgm:t>
        <a:bodyPr/>
        <a:lstStyle/>
        <a:p>
          <a:endParaRPr lang="en-US"/>
        </a:p>
      </dgm:t>
    </dgm:pt>
    <dgm:pt modelId="{00497CB2-6814-E446-9EBF-77A3FF33154A}" type="pres">
      <dgm:prSet presAssocID="{D90F943E-8582-C74B-843A-B50AAF2B654C}" presName="linear" presStyleCnt="0">
        <dgm:presLayoutVars>
          <dgm:animLvl val="lvl"/>
          <dgm:resizeHandles val="exact"/>
        </dgm:presLayoutVars>
      </dgm:prSet>
      <dgm:spPr/>
    </dgm:pt>
    <dgm:pt modelId="{D6D095C1-3AB6-E947-A658-3C13428F9979}" type="pres">
      <dgm:prSet presAssocID="{664A039F-624B-F647-8E4B-22EB1E67941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D93FD11-4F1F-6045-A3F1-B3892A03AC73}" type="pres">
      <dgm:prSet presAssocID="{E6B65193-47F9-C740-BC01-B5EC068DA8DB}" presName="spacer" presStyleCnt="0"/>
      <dgm:spPr/>
    </dgm:pt>
    <dgm:pt modelId="{5CABCB9F-3A7F-4EC7-8F74-9355AF9B14C9}" type="pres">
      <dgm:prSet presAssocID="{C17BFA87-C33E-4A5B-B3F8-EBA2D78BB66B}" presName="parentText" presStyleLbl="node1" presStyleIdx="1" presStyleCnt="5" custLinFactNeighborY="-1363">
        <dgm:presLayoutVars>
          <dgm:chMax val="0"/>
          <dgm:bulletEnabled val="1"/>
        </dgm:presLayoutVars>
      </dgm:prSet>
      <dgm:spPr/>
    </dgm:pt>
    <dgm:pt modelId="{94970893-6261-435E-AADB-169CEB2346ED}" type="pres">
      <dgm:prSet presAssocID="{2C6B7D57-65C7-4A08-BAC7-F9B3CFB32CB5}" presName="spacer" presStyleCnt="0"/>
      <dgm:spPr/>
    </dgm:pt>
    <dgm:pt modelId="{F091CE3C-7A47-E248-9F71-98977411954D}" type="pres">
      <dgm:prSet presAssocID="{14FFB223-B226-FA4B-B465-D3C0A766A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E27D450-0F0E-3648-9E6E-3325FF21AA2C}" type="pres">
      <dgm:prSet presAssocID="{14FFB223-B226-FA4B-B465-D3C0A766A23D}" presName="childText" presStyleLbl="revTx" presStyleIdx="0" presStyleCnt="1">
        <dgm:presLayoutVars>
          <dgm:bulletEnabled val="1"/>
        </dgm:presLayoutVars>
      </dgm:prSet>
      <dgm:spPr/>
    </dgm:pt>
    <dgm:pt modelId="{0653BC16-BF75-C140-93BE-A3E2F8F6390B}" type="pres">
      <dgm:prSet presAssocID="{B84D53C7-2727-444E-B03B-3CDE81C578C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C5B918E-E16F-4935-940C-1FE8274981EB}" type="pres">
      <dgm:prSet presAssocID="{26EE9D8C-19EA-1E40-952E-CC6CE1102025}" presName="spacer" presStyleCnt="0"/>
      <dgm:spPr/>
    </dgm:pt>
    <dgm:pt modelId="{E21B2B67-8F0C-4F71-AE49-17FBA65ADA39}" type="pres">
      <dgm:prSet presAssocID="{BA8D4B27-C445-46D7-A858-F98A2953A18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BF94327-D84E-944D-B429-DDCBB8F52B0A}" srcId="{D90F943E-8582-C74B-843A-B50AAF2B654C}" destId="{14FFB223-B226-FA4B-B465-D3C0A766A23D}" srcOrd="2" destOrd="0" parTransId="{18C5DCCA-9C70-5343-B07B-126A5E352F26}" sibTransId="{25651DCB-CA95-1C47-B1F6-9ED8B5E2DE3D}"/>
    <dgm:cxn modelId="{FE49AC4E-76C1-884E-AD7E-391D8E80561F}" type="presOf" srcId="{B84D53C7-2727-444E-B03B-3CDE81C578C9}" destId="{0653BC16-BF75-C140-93BE-A3E2F8F6390B}" srcOrd="0" destOrd="0" presId="urn:microsoft.com/office/officeart/2005/8/layout/vList2"/>
    <dgm:cxn modelId="{09193A54-E6D2-FD4E-86D4-B44AE7816B3E}" type="presOf" srcId="{7A3F0749-3511-0747-A3DB-A426120BCF5C}" destId="{EE27D450-0F0E-3648-9E6E-3325FF21AA2C}" srcOrd="0" destOrd="0" presId="urn:microsoft.com/office/officeart/2005/8/layout/vList2"/>
    <dgm:cxn modelId="{EF52DD54-806F-4196-AEC6-83A02A614361}" srcId="{D90F943E-8582-C74B-843A-B50AAF2B654C}" destId="{BA8D4B27-C445-46D7-A858-F98A2953A18E}" srcOrd="4" destOrd="0" parTransId="{940E04FD-D5E7-42BD-8F92-05C3CD5649ED}" sibTransId="{2DFAD8D9-0344-4D4E-83B6-E2B4D7384209}"/>
    <dgm:cxn modelId="{8D533275-D5E1-C24A-8DAB-FB1A92EA0F7D}" srcId="{D90F943E-8582-C74B-843A-B50AAF2B654C}" destId="{664A039F-624B-F647-8E4B-22EB1E67941B}" srcOrd="0" destOrd="0" parTransId="{ABE967FD-C06D-A447-BE4F-EF0E8C1D39B0}" sibTransId="{E6B65193-47F9-C740-BC01-B5EC068DA8DB}"/>
    <dgm:cxn modelId="{6C75F183-58B0-1048-A1AE-F1E0133C2C75}" type="presOf" srcId="{3F0C924D-5C8D-9041-AD6D-803915C17258}" destId="{EE27D450-0F0E-3648-9E6E-3325FF21AA2C}" srcOrd="0" destOrd="1" presId="urn:microsoft.com/office/officeart/2005/8/layout/vList2"/>
    <dgm:cxn modelId="{D22F2E92-43B6-CE44-A33A-E963FEF9032D}" type="presOf" srcId="{664A039F-624B-F647-8E4B-22EB1E67941B}" destId="{D6D095C1-3AB6-E947-A658-3C13428F9979}" srcOrd="0" destOrd="0" presId="urn:microsoft.com/office/officeart/2005/8/layout/vList2"/>
    <dgm:cxn modelId="{FDCB6097-8A47-DF45-A85E-110F5C3FEB1D}" srcId="{D90F943E-8582-C74B-843A-B50AAF2B654C}" destId="{B84D53C7-2727-444E-B03B-3CDE81C578C9}" srcOrd="3" destOrd="0" parTransId="{2175EE2A-432F-FB46-8A86-0648BB1E43B5}" sibTransId="{26EE9D8C-19EA-1E40-952E-CC6CE1102025}"/>
    <dgm:cxn modelId="{843B3AA8-2D26-4E3D-B1E4-024B47E33C87}" type="presOf" srcId="{BA8D4B27-C445-46D7-A858-F98A2953A18E}" destId="{E21B2B67-8F0C-4F71-AE49-17FBA65ADA39}" srcOrd="0" destOrd="0" presId="urn:microsoft.com/office/officeart/2005/8/layout/vList2"/>
    <dgm:cxn modelId="{9873B5C1-87C0-CC4B-9FDD-5C7FD6AB5B4A}" srcId="{14FFB223-B226-FA4B-B465-D3C0A766A23D}" destId="{3F0C924D-5C8D-9041-AD6D-803915C17258}" srcOrd="1" destOrd="0" parTransId="{C9C3CF97-9215-5B4E-A139-DAC9C70F8220}" sibTransId="{38B22A98-58D4-2B46-932D-0BF58C60D65F}"/>
    <dgm:cxn modelId="{709D0AC7-A10B-42F9-A51E-3D6C8D76E891}" srcId="{D90F943E-8582-C74B-843A-B50AAF2B654C}" destId="{C17BFA87-C33E-4A5B-B3F8-EBA2D78BB66B}" srcOrd="1" destOrd="0" parTransId="{F9AE2F14-ABFB-47BC-937E-36B53969B1AD}" sibTransId="{2C6B7D57-65C7-4A08-BAC7-F9B3CFB32CB5}"/>
    <dgm:cxn modelId="{B49FABD9-1F75-424A-B43D-248A62107FB8}" type="presOf" srcId="{14FFB223-B226-FA4B-B465-D3C0A766A23D}" destId="{F091CE3C-7A47-E248-9F71-98977411954D}" srcOrd="0" destOrd="0" presId="urn:microsoft.com/office/officeart/2005/8/layout/vList2"/>
    <dgm:cxn modelId="{E069C3DC-53C9-4D83-AE81-0A3AD95C7972}" type="presOf" srcId="{C17BFA87-C33E-4A5B-B3F8-EBA2D78BB66B}" destId="{5CABCB9F-3A7F-4EC7-8F74-9355AF9B14C9}" srcOrd="0" destOrd="0" presId="urn:microsoft.com/office/officeart/2005/8/layout/vList2"/>
    <dgm:cxn modelId="{D458B7DD-697C-A64E-B69B-B1A997F2E1AA}" srcId="{14FFB223-B226-FA4B-B465-D3C0A766A23D}" destId="{7A3F0749-3511-0747-A3DB-A426120BCF5C}" srcOrd="0" destOrd="0" parTransId="{78D0E662-D1A5-A64E-9598-78B58BB1F61B}" sibTransId="{3D60D96E-1C88-A446-93CC-609FBED24F72}"/>
    <dgm:cxn modelId="{2C17E0DD-431A-F548-9A3D-C0DA461D1A51}" type="presOf" srcId="{D90F943E-8582-C74B-843A-B50AAF2B654C}" destId="{00497CB2-6814-E446-9EBF-77A3FF33154A}" srcOrd="0" destOrd="0" presId="urn:microsoft.com/office/officeart/2005/8/layout/vList2"/>
    <dgm:cxn modelId="{E4213D55-05B6-D246-858F-EA833B92A3A8}" type="presParOf" srcId="{00497CB2-6814-E446-9EBF-77A3FF33154A}" destId="{D6D095C1-3AB6-E947-A658-3C13428F9979}" srcOrd="0" destOrd="0" presId="urn:microsoft.com/office/officeart/2005/8/layout/vList2"/>
    <dgm:cxn modelId="{42E65A64-6F07-634C-8F6C-A049F5D04AC9}" type="presParOf" srcId="{00497CB2-6814-E446-9EBF-77A3FF33154A}" destId="{9D93FD11-4F1F-6045-A3F1-B3892A03AC73}" srcOrd="1" destOrd="0" presId="urn:microsoft.com/office/officeart/2005/8/layout/vList2"/>
    <dgm:cxn modelId="{6E6D71F8-7912-4078-95D3-F7754E3A0209}" type="presParOf" srcId="{00497CB2-6814-E446-9EBF-77A3FF33154A}" destId="{5CABCB9F-3A7F-4EC7-8F74-9355AF9B14C9}" srcOrd="2" destOrd="0" presId="urn:microsoft.com/office/officeart/2005/8/layout/vList2"/>
    <dgm:cxn modelId="{E4C0CBA6-E903-4EB3-AAEA-377951D52C3F}" type="presParOf" srcId="{00497CB2-6814-E446-9EBF-77A3FF33154A}" destId="{94970893-6261-435E-AADB-169CEB2346ED}" srcOrd="3" destOrd="0" presId="urn:microsoft.com/office/officeart/2005/8/layout/vList2"/>
    <dgm:cxn modelId="{ACAFA2A9-1325-6241-96E9-AEBF1FCFB6A4}" type="presParOf" srcId="{00497CB2-6814-E446-9EBF-77A3FF33154A}" destId="{F091CE3C-7A47-E248-9F71-98977411954D}" srcOrd="4" destOrd="0" presId="urn:microsoft.com/office/officeart/2005/8/layout/vList2"/>
    <dgm:cxn modelId="{E3757A11-C43B-E04A-8EE8-7E25186FE4E2}" type="presParOf" srcId="{00497CB2-6814-E446-9EBF-77A3FF33154A}" destId="{EE27D450-0F0E-3648-9E6E-3325FF21AA2C}" srcOrd="5" destOrd="0" presId="urn:microsoft.com/office/officeart/2005/8/layout/vList2"/>
    <dgm:cxn modelId="{857FCC65-D39B-DD40-982E-9B467682D784}" type="presParOf" srcId="{00497CB2-6814-E446-9EBF-77A3FF33154A}" destId="{0653BC16-BF75-C140-93BE-A3E2F8F6390B}" srcOrd="6" destOrd="0" presId="urn:microsoft.com/office/officeart/2005/8/layout/vList2"/>
    <dgm:cxn modelId="{DAEF5756-CFF9-432F-BC7C-3903CD10299B}" type="presParOf" srcId="{00497CB2-6814-E446-9EBF-77A3FF33154A}" destId="{1C5B918E-E16F-4935-940C-1FE8274981EB}" srcOrd="7" destOrd="0" presId="urn:microsoft.com/office/officeart/2005/8/layout/vList2"/>
    <dgm:cxn modelId="{41DFF0B4-F1AC-4883-9074-5B742CE1F212}" type="presParOf" srcId="{00497CB2-6814-E446-9EBF-77A3FF33154A}" destId="{E21B2B67-8F0C-4F71-AE49-17FBA65ADA3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0F943E-8582-C74B-843A-B50AAF2B65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739A77-29EC-F446-B1E3-9AC9BD83344B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2021 Citizen Survey Results</a:t>
          </a:r>
        </a:p>
      </dgm:t>
    </dgm:pt>
    <dgm:pt modelId="{BB6EFE83-E6ED-BC4D-8D5E-FC5A28620407}" type="parTrans" cxnId="{E8AF7DBD-D390-DF45-882F-A6E5EF6F724F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5018846-82C8-8641-8F01-1562AB47728A}" type="sibTrans" cxnId="{E8AF7DBD-D390-DF45-882F-A6E5EF6F724F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64A039F-624B-F647-8E4B-22EB1E67941B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Development of Property at Frisco Rd/Hwy 66</a:t>
          </a:r>
        </a:p>
      </dgm:t>
    </dgm:pt>
    <dgm:pt modelId="{ABE967FD-C06D-A447-BE4F-EF0E8C1D39B0}" type="parTrans" cxnId="{8D533275-D5E1-C24A-8DAB-FB1A92EA0F7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6B65193-47F9-C740-BC01-B5EC068DA8DB}" type="sibTrans" cxnId="{8D533275-D5E1-C24A-8DAB-FB1A92EA0F7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0497CB2-6814-E446-9EBF-77A3FF33154A}" type="pres">
      <dgm:prSet presAssocID="{D90F943E-8582-C74B-843A-B50AAF2B654C}" presName="linear" presStyleCnt="0">
        <dgm:presLayoutVars>
          <dgm:animLvl val="lvl"/>
          <dgm:resizeHandles val="exact"/>
        </dgm:presLayoutVars>
      </dgm:prSet>
      <dgm:spPr/>
    </dgm:pt>
    <dgm:pt modelId="{4DC1F2B4-60A9-2942-BEF3-9D8EF9735040}" type="pres">
      <dgm:prSet presAssocID="{81739A77-29EC-F446-B1E3-9AC9BD8334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580D2B2-DB86-FC44-B547-86BA1828E717}" type="pres">
      <dgm:prSet presAssocID="{F5018846-82C8-8641-8F01-1562AB47728A}" presName="spacer" presStyleCnt="0"/>
      <dgm:spPr/>
    </dgm:pt>
    <dgm:pt modelId="{D6D095C1-3AB6-E947-A658-3C13428F9979}" type="pres">
      <dgm:prSet presAssocID="{664A039F-624B-F647-8E4B-22EB1E67941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204D763-D450-FA4E-8F89-D2DCD82EC525}" type="presOf" srcId="{81739A77-29EC-F446-B1E3-9AC9BD83344B}" destId="{4DC1F2B4-60A9-2942-BEF3-9D8EF9735040}" srcOrd="0" destOrd="0" presId="urn:microsoft.com/office/officeart/2005/8/layout/vList2"/>
    <dgm:cxn modelId="{8D533275-D5E1-C24A-8DAB-FB1A92EA0F7D}" srcId="{D90F943E-8582-C74B-843A-B50AAF2B654C}" destId="{664A039F-624B-F647-8E4B-22EB1E67941B}" srcOrd="1" destOrd="0" parTransId="{ABE967FD-C06D-A447-BE4F-EF0E8C1D39B0}" sibTransId="{E6B65193-47F9-C740-BC01-B5EC068DA8DB}"/>
    <dgm:cxn modelId="{D22F2E92-43B6-CE44-A33A-E963FEF9032D}" type="presOf" srcId="{664A039F-624B-F647-8E4B-22EB1E67941B}" destId="{D6D095C1-3AB6-E947-A658-3C13428F9979}" srcOrd="0" destOrd="0" presId="urn:microsoft.com/office/officeart/2005/8/layout/vList2"/>
    <dgm:cxn modelId="{E8AF7DBD-D390-DF45-882F-A6E5EF6F724F}" srcId="{D90F943E-8582-C74B-843A-B50AAF2B654C}" destId="{81739A77-29EC-F446-B1E3-9AC9BD83344B}" srcOrd="0" destOrd="0" parTransId="{BB6EFE83-E6ED-BC4D-8D5E-FC5A28620407}" sibTransId="{F5018846-82C8-8641-8F01-1562AB47728A}"/>
    <dgm:cxn modelId="{2C17E0DD-431A-F548-9A3D-C0DA461D1A51}" type="presOf" srcId="{D90F943E-8582-C74B-843A-B50AAF2B654C}" destId="{00497CB2-6814-E446-9EBF-77A3FF33154A}" srcOrd="0" destOrd="0" presId="urn:microsoft.com/office/officeart/2005/8/layout/vList2"/>
    <dgm:cxn modelId="{86728463-5EA7-E44A-8640-8E683F20E785}" type="presParOf" srcId="{00497CB2-6814-E446-9EBF-77A3FF33154A}" destId="{4DC1F2B4-60A9-2942-BEF3-9D8EF9735040}" srcOrd="0" destOrd="0" presId="urn:microsoft.com/office/officeart/2005/8/layout/vList2"/>
    <dgm:cxn modelId="{73DB9F72-97B7-364C-9610-0760B033A0C9}" type="presParOf" srcId="{00497CB2-6814-E446-9EBF-77A3FF33154A}" destId="{3580D2B2-DB86-FC44-B547-86BA1828E717}" srcOrd="1" destOrd="0" presId="urn:microsoft.com/office/officeart/2005/8/layout/vList2"/>
    <dgm:cxn modelId="{E4213D55-05B6-D246-858F-EA833B92A3A8}" type="presParOf" srcId="{00497CB2-6814-E446-9EBF-77A3FF33154A}" destId="{D6D095C1-3AB6-E947-A658-3C13428F997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F943E-8582-C74B-843A-B50AAF2B65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739A77-29EC-F446-B1E3-9AC9BD83344B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8-Diamond Sports Complex Handout</a:t>
          </a:r>
        </a:p>
      </dgm:t>
    </dgm:pt>
    <dgm:pt modelId="{BB6EFE83-E6ED-BC4D-8D5E-FC5A28620407}" type="parTrans" cxnId="{E8AF7DBD-D390-DF45-882F-A6E5EF6F724F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5018846-82C8-8641-8F01-1562AB47728A}" type="sibTrans" cxnId="{E8AF7DBD-D390-DF45-882F-A6E5EF6F724F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64A039F-624B-F647-8E4B-22EB1E67941B}">
      <dgm:prSet custT="1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Multi-generational Recreation Facility Handout</a:t>
          </a:r>
        </a:p>
      </dgm:t>
    </dgm:pt>
    <dgm:pt modelId="{ABE967FD-C06D-A447-BE4F-EF0E8C1D39B0}" type="parTrans" cxnId="{8D533275-D5E1-C24A-8DAB-FB1A92EA0F7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6B65193-47F9-C740-BC01-B5EC068DA8DB}" type="sibTrans" cxnId="{8D533275-D5E1-C24A-8DAB-FB1A92EA0F7D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0497CB2-6814-E446-9EBF-77A3FF33154A}" type="pres">
      <dgm:prSet presAssocID="{D90F943E-8582-C74B-843A-B50AAF2B654C}" presName="linear" presStyleCnt="0">
        <dgm:presLayoutVars>
          <dgm:animLvl val="lvl"/>
          <dgm:resizeHandles val="exact"/>
        </dgm:presLayoutVars>
      </dgm:prSet>
      <dgm:spPr/>
    </dgm:pt>
    <dgm:pt modelId="{4DC1F2B4-60A9-2942-BEF3-9D8EF9735040}" type="pres">
      <dgm:prSet presAssocID="{81739A77-29EC-F446-B1E3-9AC9BD8334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580D2B2-DB86-FC44-B547-86BA1828E717}" type="pres">
      <dgm:prSet presAssocID="{F5018846-82C8-8641-8F01-1562AB47728A}" presName="spacer" presStyleCnt="0"/>
      <dgm:spPr/>
    </dgm:pt>
    <dgm:pt modelId="{D6D095C1-3AB6-E947-A658-3C13428F9979}" type="pres">
      <dgm:prSet presAssocID="{664A039F-624B-F647-8E4B-22EB1E67941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204D763-D450-FA4E-8F89-D2DCD82EC525}" type="presOf" srcId="{81739A77-29EC-F446-B1E3-9AC9BD83344B}" destId="{4DC1F2B4-60A9-2942-BEF3-9D8EF9735040}" srcOrd="0" destOrd="0" presId="urn:microsoft.com/office/officeart/2005/8/layout/vList2"/>
    <dgm:cxn modelId="{8D533275-D5E1-C24A-8DAB-FB1A92EA0F7D}" srcId="{D90F943E-8582-C74B-843A-B50AAF2B654C}" destId="{664A039F-624B-F647-8E4B-22EB1E67941B}" srcOrd="1" destOrd="0" parTransId="{ABE967FD-C06D-A447-BE4F-EF0E8C1D39B0}" sibTransId="{E6B65193-47F9-C740-BC01-B5EC068DA8DB}"/>
    <dgm:cxn modelId="{D22F2E92-43B6-CE44-A33A-E963FEF9032D}" type="presOf" srcId="{664A039F-624B-F647-8E4B-22EB1E67941B}" destId="{D6D095C1-3AB6-E947-A658-3C13428F9979}" srcOrd="0" destOrd="0" presId="urn:microsoft.com/office/officeart/2005/8/layout/vList2"/>
    <dgm:cxn modelId="{E8AF7DBD-D390-DF45-882F-A6E5EF6F724F}" srcId="{D90F943E-8582-C74B-843A-B50AAF2B654C}" destId="{81739A77-29EC-F446-B1E3-9AC9BD83344B}" srcOrd="0" destOrd="0" parTransId="{BB6EFE83-E6ED-BC4D-8D5E-FC5A28620407}" sibTransId="{F5018846-82C8-8641-8F01-1562AB47728A}"/>
    <dgm:cxn modelId="{2C17E0DD-431A-F548-9A3D-C0DA461D1A51}" type="presOf" srcId="{D90F943E-8582-C74B-843A-B50AAF2B654C}" destId="{00497CB2-6814-E446-9EBF-77A3FF33154A}" srcOrd="0" destOrd="0" presId="urn:microsoft.com/office/officeart/2005/8/layout/vList2"/>
    <dgm:cxn modelId="{86728463-5EA7-E44A-8640-8E683F20E785}" type="presParOf" srcId="{00497CB2-6814-E446-9EBF-77A3FF33154A}" destId="{4DC1F2B4-60A9-2942-BEF3-9D8EF9735040}" srcOrd="0" destOrd="0" presId="urn:microsoft.com/office/officeart/2005/8/layout/vList2"/>
    <dgm:cxn modelId="{73DB9F72-97B7-364C-9610-0760B033A0C9}" type="presParOf" srcId="{00497CB2-6814-E446-9EBF-77A3FF33154A}" destId="{3580D2B2-DB86-FC44-B547-86BA1828E717}" srcOrd="1" destOrd="0" presId="urn:microsoft.com/office/officeart/2005/8/layout/vList2"/>
    <dgm:cxn modelId="{E4213D55-05B6-D246-858F-EA833B92A3A8}" type="presParOf" srcId="{00497CB2-6814-E446-9EBF-77A3FF33154A}" destId="{D6D095C1-3AB6-E947-A658-3C13428F997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97CE34-2EF7-6A43-ADA0-7EDB96B9EC48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D21CC5-41A1-2246-9BF2-65017009BA01}">
      <dgm:prSet phldrT="[Text]" custT="1"/>
      <dgm:spPr/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PLANNING</a:t>
          </a:r>
        </a:p>
      </dgm:t>
    </dgm:pt>
    <dgm:pt modelId="{E5989CDB-B520-844D-9D8B-E519F6BE775A}" type="parTrans" cxnId="{1D134E9C-916D-F54E-920F-838920FBDD72}">
      <dgm:prSet/>
      <dgm:spPr/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4EC4AC37-ABB8-9342-842A-1590671CBA49}" type="sibTrans" cxnId="{1D134E9C-916D-F54E-920F-838920FBDD72}">
      <dgm:prSet custT="1"/>
      <dgm:spPr>
        <a:solidFill>
          <a:srgbClr val="CA3639"/>
        </a:solidFill>
      </dgm:spPr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E60DD31E-2DC5-2B49-95CC-8D0CC91EA9CD}">
      <dgm:prSet phldrT="[Text]" custT="1"/>
      <dgm:spPr/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DEVELOPMENT</a:t>
          </a:r>
        </a:p>
      </dgm:t>
    </dgm:pt>
    <dgm:pt modelId="{42B1C370-A422-C24A-8C89-857C1FEA4FF2}" type="parTrans" cxnId="{6C301F29-F1EB-124A-8545-BA4737F2C071}">
      <dgm:prSet/>
      <dgm:spPr/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FDDB0540-1B0E-DD42-BE16-1C47419E9312}" type="sibTrans" cxnId="{6C301F29-F1EB-124A-8545-BA4737F2C071}">
      <dgm:prSet custT="1"/>
      <dgm:spPr>
        <a:solidFill>
          <a:srgbClr val="CA3639"/>
        </a:solidFill>
      </dgm:spPr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F1804100-6900-164D-BC91-F4373A4D23E3}">
      <dgm:prSet phldrT="[Text]" custT="1"/>
      <dgm:spPr/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MANAGEMENT</a:t>
          </a:r>
        </a:p>
      </dgm:t>
    </dgm:pt>
    <dgm:pt modelId="{22FF76BA-C002-4641-9415-7DCA518F2F16}" type="parTrans" cxnId="{B4B3403B-7F1B-3344-B53C-FE45F59C0EBB}">
      <dgm:prSet/>
      <dgm:spPr/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7B77EA20-5D9C-454E-96B4-54003F4CDFBC}" type="sibTrans" cxnId="{B4B3403B-7F1B-3344-B53C-FE45F59C0EBB}">
      <dgm:prSet custT="1"/>
      <dgm:spPr>
        <a:solidFill>
          <a:srgbClr val="CA3639"/>
        </a:solidFill>
      </dgm:spPr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B89462E7-8503-FE42-8972-34F563D14C61}">
      <dgm:prSet phldrT="[Text]" custT="1"/>
      <dgm:spPr/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OPTIMIZATION</a:t>
          </a:r>
        </a:p>
      </dgm:t>
    </dgm:pt>
    <dgm:pt modelId="{DB1D2A8D-3465-AE47-B054-9652B943D1B3}" type="parTrans" cxnId="{77048513-B3DC-B14E-A936-C28EA9684E3D}">
      <dgm:prSet/>
      <dgm:spPr/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06B58D3C-92B5-C346-A69F-E813DFBE722D}" type="sibTrans" cxnId="{77048513-B3DC-B14E-A936-C28EA9684E3D}">
      <dgm:prSet custT="1"/>
      <dgm:spPr>
        <a:solidFill>
          <a:srgbClr val="CA3639"/>
        </a:solidFill>
      </dgm:spPr>
      <dgm:t>
        <a:bodyPr/>
        <a:lstStyle/>
        <a:p>
          <a:endParaRPr lang="en-US" sz="2000" b="1">
            <a:latin typeface="Century Gothic" panose="020B0502020202020204" pitchFamily="34" charset="0"/>
          </a:endParaRPr>
        </a:p>
      </dgm:t>
    </dgm:pt>
    <dgm:pt modelId="{D62793F6-7ACE-4C48-9D37-14591D8D2B62}" type="pres">
      <dgm:prSet presAssocID="{FF97CE34-2EF7-6A43-ADA0-7EDB96B9EC48}" presName="cycle" presStyleCnt="0">
        <dgm:presLayoutVars>
          <dgm:dir/>
          <dgm:resizeHandles val="exact"/>
        </dgm:presLayoutVars>
      </dgm:prSet>
      <dgm:spPr/>
    </dgm:pt>
    <dgm:pt modelId="{32AF14B2-C1E9-BD46-B3F8-630AFB305A16}" type="pres">
      <dgm:prSet presAssocID="{7ED21CC5-41A1-2246-9BF2-65017009BA01}" presName="dummy" presStyleCnt="0"/>
      <dgm:spPr/>
    </dgm:pt>
    <dgm:pt modelId="{43C62BCC-3D97-3644-AF4B-739D588B69B3}" type="pres">
      <dgm:prSet presAssocID="{7ED21CC5-41A1-2246-9BF2-65017009BA01}" presName="node" presStyleLbl="revTx" presStyleIdx="0" presStyleCnt="4">
        <dgm:presLayoutVars>
          <dgm:bulletEnabled val="1"/>
        </dgm:presLayoutVars>
      </dgm:prSet>
      <dgm:spPr/>
    </dgm:pt>
    <dgm:pt modelId="{C8212F15-48A5-0841-8940-65AF9702C17F}" type="pres">
      <dgm:prSet presAssocID="{4EC4AC37-ABB8-9342-842A-1590671CBA49}" presName="sibTrans" presStyleLbl="node1" presStyleIdx="0" presStyleCnt="4"/>
      <dgm:spPr/>
    </dgm:pt>
    <dgm:pt modelId="{C03D9A6D-DEC0-0149-AB03-7F51E3A942F7}" type="pres">
      <dgm:prSet presAssocID="{E60DD31E-2DC5-2B49-95CC-8D0CC91EA9CD}" presName="dummy" presStyleCnt="0"/>
      <dgm:spPr/>
    </dgm:pt>
    <dgm:pt modelId="{19E81A98-2CE2-9245-B15A-00274C5EAC85}" type="pres">
      <dgm:prSet presAssocID="{E60DD31E-2DC5-2B49-95CC-8D0CC91EA9CD}" presName="node" presStyleLbl="revTx" presStyleIdx="1" presStyleCnt="4">
        <dgm:presLayoutVars>
          <dgm:bulletEnabled val="1"/>
        </dgm:presLayoutVars>
      </dgm:prSet>
      <dgm:spPr/>
    </dgm:pt>
    <dgm:pt modelId="{0F3C76BC-F50F-9B46-9E71-870B68DED23B}" type="pres">
      <dgm:prSet presAssocID="{FDDB0540-1B0E-DD42-BE16-1C47419E9312}" presName="sibTrans" presStyleLbl="node1" presStyleIdx="1" presStyleCnt="4"/>
      <dgm:spPr/>
    </dgm:pt>
    <dgm:pt modelId="{43681183-BA06-D244-8208-5E8A89A75117}" type="pres">
      <dgm:prSet presAssocID="{F1804100-6900-164D-BC91-F4373A4D23E3}" presName="dummy" presStyleCnt="0"/>
      <dgm:spPr/>
    </dgm:pt>
    <dgm:pt modelId="{DD0D6633-6BD3-3843-AE34-8F7F16D6734C}" type="pres">
      <dgm:prSet presAssocID="{F1804100-6900-164D-BC91-F4373A4D23E3}" presName="node" presStyleLbl="revTx" presStyleIdx="2" presStyleCnt="4">
        <dgm:presLayoutVars>
          <dgm:bulletEnabled val="1"/>
        </dgm:presLayoutVars>
      </dgm:prSet>
      <dgm:spPr/>
    </dgm:pt>
    <dgm:pt modelId="{3E931174-8FF4-BA46-ABC6-3DD630DEAFDD}" type="pres">
      <dgm:prSet presAssocID="{7B77EA20-5D9C-454E-96B4-54003F4CDFBC}" presName="sibTrans" presStyleLbl="node1" presStyleIdx="2" presStyleCnt="4"/>
      <dgm:spPr/>
    </dgm:pt>
    <dgm:pt modelId="{AFEECCA3-306A-6245-966A-940EE290CD4A}" type="pres">
      <dgm:prSet presAssocID="{B89462E7-8503-FE42-8972-34F563D14C61}" presName="dummy" presStyleCnt="0"/>
      <dgm:spPr/>
    </dgm:pt>
    <dgm:pt modelId="{F44BADB0-1074-E549-80C8-7528FA9CFC5D}" type="pres">
      <dgm:prSet presAssocID="{B89462E7-8503-FE42-8972-34F563D14C61}" presName="node" presStyleLbl="revTx" presStyleIdx="3" presStyleCnt="4">
        <dgm:presLayoutVars>
          <dgm:bulletEnabled val="1"/>
        </dgm:presLayoutVars>
      </dgm:prSet>
      <dgm:spPr/>
    </dgm:pt>
    <dgm:pt modelId="{4099618F-6B78-C04B-AE89-9F0C8481F7BB}" type="pres">
      <dgm:prSet presAssocID="{06B58D3C-92B5-C346-A69F-E813DFBE722D}" presName="sibTrans" presStyleLbl="node1" presStyleIdx="3" presStyleCnt="4"/>
      <dgm:spPr/>
    </dgm:pt>
  </dgm:ptLst>
  <dgm:cxnLst>
    <dgm:cxn modelId="{A7965209-E851-FD49-98A9-D026134B866C}" type="presOf" srcId="{E60DD31E-2DC5-2B49-95CC-8D0CC91EA9CD}" destId="{19E81A98-2CE2-9245-B15A-00274C5EAC85}" srcOrd="0" destOrd="0" presId="urn:microsoft.com/office/officeart/2005/8/layout/cycle1"/>
    <dgm:cxn modelId="{77048513-B3DC-B14E-A936-C28EA9684E3D}" srcId="{FF97CE34-2EF7-6A43-ADA0-7EDB96B9EC48}" destId="{B89462E7-8503-FE42-8972-34F563D14C61}" srcOrd="3" destOrd="0" parTransId="{DB1D2A8D-3465-AE47-B054-9652B943D1B3}" sibTransId="{06B58D3C-92B5-C346-A69F-E813DFBE722D}"/>
    <dgm:cxn modelId="{0176DF1E-8168-D840-9244-4EB26B4D8B1B}" type="presOf" srcId="{FF97CE34-2EF7-6A43-ADA0-7EDB96B9EC48}" destId="{D62793F6-7ACE-4C48-9D37-14591D8D2B62}" srcOrd="0" destOrd="0" presId="urn:microsoft.com/office/officeart/2005/8/layout/cycle1"/>
    <dgm:cxn modelId="{6C301F29-F1EB-124A-8545-BA4737F2C071}" srcId="{FF97CE34-2EF7-6A43-ADA0-7EDB96B9EC48}" destId="{E60DD31E-2DC5-2B49-95CC-8D0CC91EA9CD}" srcOrd="1" destOrd="0" parTransId="{42B1C370-A422-C24A-8C89-857C1FEA4FF2}" sibTransId="{FDDB0540-1B0E-DD42-BE16-1C47419E9312}"/>
    <dgm:cxn modelId="{35D49633-FEB1-FD43-881D-C8FC532A405C}" type="presOf" srcId="{F1804100-6900-164D-BC91-F4373A4D23E3}" destId="{DD0D6633-6BD3-3843-AE34-8F7F16D6734C}" srcOrd="0" destOrd="0" presId="urn:microsoft.com/office/officeart/2005/8/layout/cycle1"/>
    <dgm:cxn modelId="{94588437-BAC2-304E-8A4D-E80EC52AAE64}" type="presOf" srcId="{7B77EA20-5D9C-454E-96B4-54003F4CDFBC}" destId="{3E931174-8FF4-BA46-ABC6-3DD630DEAFDD}" srcOrd="0" destOrd="0" presId="urn:microsoft.com/office/officeart/2005/8/layout/cycle1"/>
    <dgm:cxn modelId="{B4B3403B-7F1B-3344-B53C-FE45F59C0EBB}" srcId="{FF97CE34-2EF7-6A43-ADA0-7EDB96B9EC48}" destId="{F1804100-6900-164D-BC91-F4373A4D23E3}" srcOrd="2" destOrd="0" parTransId="{22FF76BA-C002-4641-9415-7DCA518F2F16}" sibTransId="{7B77EA20-5D9C-454E-96B4-54003F4CDFBC}"/>
    <dgm:cxn modelId="{E61B1854-C3BE-3A40-873A-9D1E3AAFFDEC}" type="presOf" srcId="{06B58D3C-92B5-C346-A69F-E813DFBE722D}" destId="{4099618F-6B78-C04B-AE89-9F0C8481F7BB}" srcOrd="0" destOrd="0" presId="urn:microsoft.com/office/officeart/2005/8/layout/cycle1"/>
    <dgm:cxn modelId="{1D134E9C-916D-F54E-920F-838920FBDD72}" srcId="{FF97CE34-2EF7-6A43-ADA0-7EDB96B9EC48}" destId="{7ED21CC5-41A1-2246-9BF2-65017009BA01}" srcOrd="0" destOrd="0" parTransId="{E5989CDB-B520-844D-9D8B-E519F6BE775A}" sibTransId="{4EC4AC37-ABB8-9342-842A-1590671CBA49}"/>
    <dgm:cxn modelId="{CA7A5FD8-EF6E-E642-9EB3-BADB80FC8DAE}" type="presOf" srcId="{7ED21CC5-41A1-2246-9BF2-65017009BA01}" destId="{43C62BCC-3D97-3644-AF4B-739D588B69B3}" srcOrd="0" destOrd="0" presId="urn:microsoft.com/office/officeart/2005/8/layout/cycle1"/>
    <dgm:cxn modelId="{ABFD69DA-2A9F-F94B-9A69-44D85DD027B2}" type="presOf" srcId="{FDDB0540-1B0E-DD42-BE16-1C47419E9312}" destId="{0F3C76BC-F50F-9B46-9E71-870B68DED23B}" srcOrd="0" destOrd="0" presId="urn:microsoft.com/office/officeart/2005/8/layout/cycle1"/>
    <dgm:cxn modelId="{12856BE8-37F7-904E-A67C-2D2114CC74AD}" type="presOf" srcId="{B89462E7-8503-FE42-8972-34F563D14C61}" destId="{F44BADB0-1074-E549-80C8-7528FA9CFC5D}" srcOrd="0" destOrd="0" presId="urn:microsoft.com/office/officeart/2005/8/layout/cycle1"/>
    <dgm:cxn modelId="{C54D7CFD-BA85-BA4C-A96B-9222D9B06A7F}" type="presOf" srcId="{4EC4AC37-ABB8-9342-842A-1590671CBA49}" destId="{C8212F15-48A5-0841-8940-65AF9702C17F}" srcOrd="0" destOrd="0" presId="urn:microsoft.com/office/officeart/2005/8/layout/cycle1"/>
    <dgm:cxn modelId="{EB75E390-412A-484D-A8EE-190E3DD49CB4}" type="presParOf" srcId="{D62793F6-7ACE-4C48-9D37-14591D8D2B62}" destId="{32AF14B2-C1E9-BD46-B3F8-630AFB305A16}" srcOrd="0" destOrd="0" presId="urn:microsoft.com/office/officeart/2005/8/layout/cycle1"/>
    <dgm:cxn modelId="{4ACA3BA6-B603-B540-81C2-4CA9B2BE4D39}" type="presParOf" srcId="{D62793F6-7ACE-4C48-9D37-14591D8D2B62}" destId="{43C62BCC-3D97-3644-AF4B-739D588B69B3}" srcOrd="1" destOrd="0" presId="urn:microsoft.com/office/officeart/2005/8/layout/cycle1"/>
    <dgm:cxn modelId="{E32577EC-6072-9840-A8C1-1F7C3DDC9C93}" type="presParOf" srcId="{D62793F6-7ACE-4C48-9D37-14591D8D2B62}" destId="{C8212F15-48A5-0841-8940-65AF9702C17F}" srcOrd="2" destOrd="0" presId="urn:microsoft.com/office/officeart/2005/8/layout/cycle1"/>
    <dgm:cxn modelId="{53B66BAA-F69B-884D-99A2-AF3C9DFDA4CA}" type="presParOf" srcId="{D62793F6-7ACE-4C48-9D37-14591D8D2B62}" destId="{C03D9A6D-DEC0-0149-AB03-7F51E3A942F7}" srcOrd="3" destOrd="0" presId="urn:microsoft.com/office/officeart/2005/8/layout/cycle1"/>
    <dgm:cxn modelId="{739C89D4-75DD-7A4B-892A-BDF8BAE93CE9}" type="presParOf" srcId="{D62793F6-7ACE-4C48-9D37-14591D8D2B62}" destId="{19E81A98-2CE2-9245-B15A-00274C5EAC85}" srcOrd="4" destOrd="0" presId="urn:microsoft.com/office/officeart/2005/8/layout/cycle1"/>
    <dgm:cxn modelId="{278AC908-4CF3-3E44-BD54-D80FB83CEE5D}" type="presParOf" srcId="{D62793F6-7ACE-4C48-9D37-14591D8D2B62}" destId="{0F3C76BC-F50F-9B46-9E71-870B68DED23B}" srcOrd="5" destOrd="0" presId="urn:microsoft.com/office/officeart/2005/8/layout/cycle1"/>
    <dgm:cxn modelId="{FE333EDE-B172-F342-8308-88F331CDD8B5}" type="presParOf" srcId="{D62793F6-7ACE-4C48-9D37-14591D8D2B62}" destId="{43681183-BA06-D244-8208-5E8A89A75117}" srcOrd="6" destOrd="0" presId="urn:microsoft.com/office/officeart/2005/8/layout/cycle1"/>
    <dgm:cxn modelId="{E913F327-1637-E346-A506-CD64C638B01C}" type="presParOf" srcId="{D62793F6-7ACE-4C48-9D37-14591D8D2B62}" destId="{DD0D6633-6BD3-3843-AE34-8F7F16D6734C}" srcOrd="7" destOrd="0" presId="urn:microsoft.com/office/officeart/2005/8/layout/cycle1"/>
    <dgm:cxn modelId="{3C3E9C82-EAAB-8E4E-9F8E-F82ABD31E842}" type="presParOf" srcId="{D62793F6-7ACE-4C48-9D37-14591D8D2B62}" destId="{3E931174-8FF4-BA46-ABC6-3DD630DEAFDD}" srcOrd="8" destOrd="0" presId="urn:microsoft.com/office/officeart/2005/8/layout/cycle1"/>
    <dgm:cxn modelId="{F68AFC59-5E96-5D4A-AC32-80A1024D6274}" type="presParOf" srcId="{D62793F6-7ACE-4C48-9D37-14591D8D2B62}" destId="{AFEECCA3-306A-6245-966A-940EE290CD4A}" srcOrd="9" destOrd="0" presId="urn:microsoft.com/office/officeart/2005/8/layout/cycle1"/>
    <dgm:cxn modelId="{0AC5CEB6-D9AD-7B4D-990C-F5B8E5A5EB76}" type="presParOf" srcId="{D62793F6-7ACE-4C48-9D37-14591D8D2B62}" destId="{F44BADB0-1074-E549-80C8-7528FA9CFC5D}" srcOrd="10" destOrd="0" presId="urn:microsoft.com/office/officeart/2005/8/layout/cycle1"/>
    <dgm:cxn modelId="{7FBFB9CB-E13D-8445-9420-F9B93F6B0EF8}" type="presParOf" srcId="{D62793F6-7ACE-4C48-9D37-14591D8D2B62}" destId="{4099618F-6B78-C04B-AE89-9F0C8481F7B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146DE9-7180-E544-8BBE-EA7D70F6BD58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AF5D6E-04BD-8347-AD62-365D60BA58E6}">
      <dgm:prSet phldrT="[Text]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Exceed Expectations</a:t>
          </a:r>
        </a:p>
      </dgm:t>
    </dgm:pt>
    <dgm:pt modelId="{E0EFF38D-8EB6-2F4E-BBF3-96E0085C9BF1}" type="parTrans" cxnId="{B159BF6C-E128-EE4A-8882-9D5AC4428B6B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B28BEAA-8ABA-D54A-80C6-6B3E0F543F03}" type="sibTrans" cxnId="{B159BF6C-E128-EE4A-8882-9D5AC4428B6B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9658465-A43E-8945-AE00-6DFCAFCE0F2A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Guest Experience</a:t>
          </a:r>
        </a:p>
      </dgm:t>
    </dgm:pt>
    <dgm:pt modelId="{E817CACF-5C7F-3746-A444-EF9CADFF6540}" type="parTrans" cxnId="{C6F58981-9799-5049-BCF1-4C4F282CCBD4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A8709E53-E291-FD40-A8AF-C13D76710C30}" type="sibTrans" cxnId="{C6F58981-9799-5049-BCF1-4C4F282CCBD4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0BDCAA6-3DE8-1443-9134-7233045392BE}">
      <dgm:prSet phldrT="[Text]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Spur Economic Growth &amp; Development</a:t>
          </a:r>
        </a:p>
      </dgm:t>
    </dgm:pt>
    <dgm:pt modelId="{BF1A4A8F-31D0-E342-94DE-4D104416D920}" type="parTrans" cxnId="{3913B82F-2AAC-6C4C-9650-3C21D47D7A76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E6F5518-BE6F-FB44-A970-BAFD9AFEF505}" type="sibTrans" cxnId="{3913B82F-2AAC-6C4C-9650-3C21D47D7A76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3896475-0E57-B440-B894-03E0EBB6A8AA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Economic Impact</a:t>
          </a:r>
        </a:p>
      </dgm:t>
    </dgm:pt>
    <dgm:pt modelId="{55D16437-F4CD-5045-B88B-0CD626364AD6}" type="parTrans" cxnId="{99A55822-D349-9940-AE78-F305ABABCB74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F6D8802-E890-FB4A-927F-47E6BE6F0DB9}" type="sibTrans" cxnId="{99A55822-D349-9940-AE78-F305ABABCB74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AE147AE-8EDA-B046-A3DA-CFC0824A4FA5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Financial Performance</a:t>
          </a:r>
        </a:p>
      </dgm:t>
    </dgm:pt>
    <dgm:pt modelId="{D5C9B48D-5772-C84A-80AD-3EA39DCB0145}" type="parTrans" cxnId="{CF88FC0B-0957-094A-B3DF-86952E766845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AF7F7F7-8DAF-B547-ADDA-646E1A9EB0F5}" type="sibTrans" cxnId="{CF88FC0B-0957-094A-B3DF-86952E766845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79D0E2C-C1FC-D64C-AE16-5141CE8DD61D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entury Gothic" panose="020B0502020202020204" pitchFamily="34" charset="0"/>
            </a:rPr>
            <a:t>Community Use</a:t>
          </a:r>
        </a:p>
      </dgm:t>
    </dgm:pt>
    <dgm:pt modelId="{CC59EC6D-E014-B24A-AC9B-E11FE41B3AFC}" type="parTrans" cxnId="{7530FCC5-74C4-5E45-922D-273B9E2E292B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0307819-5498-5640-9CC9-7809E971E3B3}" type="sibTrans" cxnId="{7530FCC5-74C4-5E45-922D-273B9E2E292B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7A41E31-8D1D-AC42-82AC-4459EA2B551B}" type="pres">
      <dgm:prSet presAssocID="{21146DE9-7180-E544-8BBE-EA7D70F6BD58}" presName="linear" presStyleCnt="0">
        <dgm:presLayoutVars>
          <dgm:animLvl val="lvl"/>
          <dgm:resizeHandles val="exact"/>
        </dgm:presLayoutVars>
      </dgm:prSet>
      <dgm:spPr/>
    </dgm:pt>
    <dgm:pt modelId="{95DB1D71-6CF8-8F4C-B445-5C7DCFEA8B7D}" type="pres">
      <dgm:prSet presAssocID="{14AF5D6E-04BD-8347-AD62-365D60BA58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B0A30C-76DE-9140-9072-8AE647D7ABAD}" type="pres">
      <dgm:prSet presAssocID="{14AF5D6E-04BD-8347-AD62-365D60BA58E6}" presName="childText" presStyleLbl="revTx" presStyleIdx="0" presStyleCnt="1">
        <dgm:presLayoutVars>
          <dgm:bulletEnabled val="1"/>
        </dgm:presLayoutVars>
      </dgm:prSet>
      <dgm:spPr/>
    </dgm:pt>
    <dgm:pt modelId="{F9AE34DE-B5C3-BA47-8B5D-7D748552CA5C}" type="pres">
      <dgm:prSet presAssocID="{00BDCAA6-3DE8-1443-9134-7233045392B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F88FC0B-0957-094A-B3DF-86952E766845}" srcId="{14AF5D6E-04BD-8347-AD62-365D60BA58E6}" destId="{FAE147AE-8EDA-B046-A3DA-CFC0824A4FA5}" srcOrd="2" destOrd="0" parTransId="{D5C9B48D-5772-C84A-80AD-3EA39DCB0145}" sibTransId="{6AF7F7F7-8DAF-B547-ADDA-646E1A9EB0F5}"/>
    <dgm:cxn modelId="{C737851D-4326-734B-918A-01164BE8F4D1}" type="presOf" srcId="{14AF5D6E-04BD-8347-AD62-365D60BA58E6}" destId="{95DB1D71-6CF8-8F4C-B445-5C7DCFEA8B7D}" srcOrd="0" destOrd="0" presId="urn:microsoft.com/office/officeart/2005/8/layout/vList2"/>
    <dgm:cxn modelId="{99A55822-D349-9940-AE78-F305ABABCB74}" srcId="{14AF5D6E-04BD-8347-AD62-365D60BA58E6}" destId="{03896475-0E57-B440-B894-03E0EBB6A8AA}" srcOrd="1" destOrd="0" parTransId="{55D16437-F4CD-5045-B88B-0CD626364AD6}" sibTransId="{FF6D8802-E890-FB4A-927F-47E6BE6F0DB9}"/>
    <dgm:cxn modelId="{6BD65B26-66A9-8649-B9FB-0573C14E4AEE}" type="presOf" srcId="{D9658465-A43E-8945-AE00-6DFCAFCE0F2A}" destId="{0EB0A30C-76DE-9140-9072-8AE647D7ABAD}" srcOrd="0" destOrd="0" presId="urn:microsoft.com/office/officeart/2005/8/layout/vList2"/>
    <dgm:cxn modelId="{3913B82F-2AAC-6C4C-9650-3C21D47D7A76}" srcId="{21146DE9-7180-E544-8BBE-EA7D70F6BD58}" destId="{00BDCAA6-3DE8-1443-9134-7233045392BE}" srcOrd="1" destOrd="0" parTransId="{BF1A4A8F-31D0-E342-94DE-4D104416D920}" sibTransId="{3E6F5518-BE6F-FB44-A970-BAFD9AFEF505}"/>
    <dgm:cxn modelId="{B5A4E331-83DE-F346-86E7-CC7741840193}" type="presOf" srcId="{FAE147AE-8EDA-B046-A3DA-CFC0824A4FA5}" destId="{0EB0A30C-76DE-9140-9072-8AE647D7ABAD}" srcOrd="0" destOrd="2" presId="urn:microsoft.com/office/officeart/2005/8/layout/vList2"/>
    <dgm:cxn modelId="{1D751B42-BA12-2345-94B5-00B42A58DE2F}" type="presOf" srcId="{21146DE9-7180-E544-8BBE-EA7D70F6BD58}" destId="{F7A41E31-8D1D-AC42-82AC-4459EA2B551B}" srcOrd="0" destOrd="0" presId="urn:microsoft.com/office/officeart/2005/8/layout/vList2"/>
    <dgm:cxn modelId="{B159BF6C-E128-EE4A-8882-9D5AC4428B6B}" srcId="{21146DE9-7180-E544-8BBE-EA7D70F6BD58}" destId="{14AF5D6E-04BD-8347-AD62-365D60BA58E6}" srcOrd="0" destOrd="0" parTransId="{E0EFF38D-8EB6-2F4E-BBF3-96E0085C9BF1}" sibTransId="{2B28BEAA-8ABA-D54A-80C6-6B3E0F543F03}"/>
    <dgm:cxn modelId="{C6F58981-9799-5049-BCF1-4C4F282CCBD4}" srcId="{14AF5D6E-04BD-8347-AD62-365D60BA58E6}" destId="{D9658465-A43E-8945-AE00-6DFCAFCE0F2A}" srcOrd="0" destOrd="0" parTransId="{E817CACF-5C7F-3746-A444-EF9CADFF6540}" sibTransId="{A8709E53-E291-FD40-A8AF-C13D76710C30}"/>
    <dgm:cxn modelId="{055B1FC2-90AB-6344-8A0A-1A6DC87E3DF1}" type="presOf" srcId="{C79D0E2C-C1FC-D64C-AE16-5141CE8DD61D}" destId="{0EB0A30C-76DE-9140-9072-8AE647D7ABAD}" srcOrd="0" destOrd="3" presId="urn:microsoft.com/office/officeart/2005/8/layout/vList2"/>
    <dgm:cxn modelId="{7530FCC5-74C4-5E45-922D-273B9E2E292B}" srcId="{14AF5D6E-04BD-8347-AD62-365D60BA58E6}" destId="{C79D0E2C-C1FC-D64C-AE16-5141CE8DD61D}" srcOrd="3" destOrd="0" parTransId="{CC59EC6D-E014-B24A-AC9B-E11FE41B3AFC}" sibTransId="{10307819-5498-5640-9CC9-7809E971E3B3}"/>
    <dgm:cxn modelId="{2E157BEF-FAC2-7741-8932-D0A93528C3A3}" type="presOf" srcId="{03896475-0E57-B440-B894-03E0EBB6A8AA}" destId="{0EB0A30C-76DE-9140-9072-8AE647D7ABAD}" srcOrd="0" destOrd="1" presId="urn:microsoft.com/office/officeart/2005/8/layout/vList2"/>
    <dgm:cxn modelId="{8E0BAEF4-2463-7D4B-8FEC-904062485578}" type="presOf" srcId="{00BDCAA6-3DE8-1443-9134-7233045392BE}" destId="{F9AE34DE-B5C3-BA47-8B5D-7D748552CA5C}" srcOrd="0" destOrd="0" presId="urn:microsoft.com/office/officeart/2005/8/layout/vList2"/>
    <dgm:cxn modelId="{7975C443-C15A-0A43-B5C0-6D4C47CBFBB1}" type="presParOf" srcId="{F7A41E31-8D1D-AC42-82AC-4459EA2B551B}" destId="{95DB1D71-6CF8-8F4C-B445-5C7DCFEA8B7D}" srcOrd="0" destOrd="0" presId="urn:microsoft.com/office/officeart/2005/8/layout/vList2"/>
    <dgm:cxn modelId="{75DF8486-8A26-3F4E-A51B-B51F59EF8512}" type="presParOf" srcId="{F7A41E31-8D1D-AC42-82AC-4459EA2B551B}" destId="{0EB0A30C-76DE-9140-9072-8AE647D7ABAD}" srcOrd="1" destOrd="0" presId="urn:microsoft.com/office/officeart/2005/8/layout/vList2"/>
    <dgm:cxn modelId="{FA91302E-1200-6443-802D-F9A4D84F5549}" type="presParOf" srcId="{F7A41E31-8D1D-AC42-82AC-4459EA2B551B}" destId="{F9AE34DE-B5C3-BA47-8B5D-7D748552CA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146DE9-7180-E544-8BBE-EA7D70F6BD58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AF5D6E-04BD-8347-AD62-365D60BA58E6}">
      <dgm:prSet phldrT="[Text]"/>
      <dgm:spPr>
        <a:solidFill>
          <a:srgbClr val="98A5AE">
            <a:alpha val="25000"/>
          </a:srgbClr>
        </a:solidFill>
        <a:ln w="38100">
          <a:solidFill>
            <a:srgbClr val="CA3639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Sand Mountain Park and Amphitheater – Sand Mountain, AL</a:t>
          </a:r>
        </a:p>
      </dgm:t>
    </dgm:pt>
    <dgm:pt modelId="{E0EFF38D-8EB6-2F4E-BBF3-96E0085C9BF1}" type="parTrans" cxnId="{B159BF6C-E128-EE4A-8882-9D5AC4428B6B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B28BEAA-8ABA-D54A-80C6-6B3E0F543F03}" type="sibTrans" cxnId="{B159BF6C-E128-EE4A-8882-9D5AC4428B6B}">
      <dgm:prSet/>
      <dgm:spPr/>
      <dgm:t>
        <a:bodyPr/>
        <a:lstStyle/>
        <a:p>
          <a:endParaRPr lang="en-US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7A41E31-8D1D-AC42-82AC-4459EA2B551B}" type="pres">
      <dgm:prSet presAssocID="{21146DE9-7180-E544-8BBE-EA7D70F6BD58}" presName="linear" presStyleCnt="0">
        <dgm:presLayoutVars>
          <dgm:animLvl val="lvl"/>
          <dgm:resizeHandles val="exact"/>
        </dgm:presLayoutVars>
      </dgm:prSet>
      <dgm:spPr/>
    </dgm:pt>
    <dgm:pt modelId="{95DB1D71-6CF8-8F4C-B445-5C7DCFEA8B7D}" type="pres">
      <dgm:prSet presAssocID="{14AF5D6E-04BD-8347-AD62-365D60BA58E6}" presName="parentText" presStyleLbl="node1" presStyleIdx="0" presStyleCnt="1" custLinFactNeighborY="-31491">
        <dgm:presLayoutVars>
          <dgm:chMax val="0"/>
          <dgm:bulletEnabled val="1"/>
        </dgm:presLayoutVars>
      </dgm:prSet>
      <dgm:spPr/>
    </dgm:pt>
  </dgm:ptLst>
  <dgm:cxnLst>
    <dgm:cxn modelId="{C737851D-4326-734B-918A-01164BE8F4D1}" type="presOf" srcId="{14AF5D6E-04BD-8347-AD62-365D60BA58E6}" destId="{95DB1D71-6CF8-8F4C-B445-5C7DCFEA8B7D}" srcOrd="0" destOrd="0" presId="urn:microsoft.com/office/officeart/2005/8/layout/vList2"/>
    <dgm:cxn modelId="{1D751B42-BA12-2345-94B5-00B42A58DE2F}" type="presOf" srcId="{21146DE9-7180-E544-8BBE-EA7D70F6BD58}" destId="{F7A41E31-8D1D-AC42-82AC-4459EA2B551B}" srcOrd="0" destOrd="0" presId="urn:microsoft.com/office/officeart/2005/8/layout/vList2"/>
    <dgm:cxn modelId="{B159BF6C-E128-EE4A-8882-9D5AC4428B6B}" srcId="{21146DE9-7180-E544-8BBE-EA7D70F6BD58}" destId="{14AF5D6E-04BD-8347-AD62-365D60BA58E6}" srcOrd="0" destOrd="0" parTransId="{E0EFF38D-8EB6-2F4E-BBF3-96E0085C9BF1}" sibTransId="{2B28BEAA-8ABA-D54A-80C6-6B3E0F543F03}"/>
    <dgm:cxn modelId="{7975C443-C15A-0A43-B5C0-6D4C47CBFBB1}" type="presParOf" srcId="{F7A41E31-8D1D-AC42-82AC-4459EA2B551B}" destId="{95DB1D71-6CF8-8F4C-B445-5C7DCFEA8B7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095C1-3AB6-E947-A658-3C13428F9979}">
      <dsp:nvSpPr>
        <dsp:cNvPr id="0" name=""/>
        <dsp:cNvSpPr/>
      </dsp:nvSpPr>
      <dsp:spPr>
        <a:xfrm>
          <a:off x="0" y="28934"/>
          <a:ext cx="7315200" cy="63648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Economic Impact of Parks and Recreation </a:t>
          </a:r>
        </a:p>
      </dsp:txBody>
      <dsp:txXfrm>
        <a:off x="31070" y="60004"/>
        <a:ext cx="7253060" cy="574340"/>
      </dsp:txXfrm>
    </dsp:sp>
    <dsp:sp modelId="{5CABCB9F-3A7F-4EC7-8F74-9355AF9B14C9}">
      <dsp:nvSpPr>
        <dsp:cNvPr id="0" name=""/>
        <dsp:cNvSpPr/>
      </dsp:nvSpPr>
      <dsp:spPr>
        <a:xfrm>
          <a:off x="0" y="762000"/>
          <a:ext cx="7315200" cy="63648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How Does this Relate to Yukon?</a:t>
          </a:r>
        </a:p>
      </dsp:txBody>
      <dsp:txXfrm>
        <a:off x="31070" y="793070"/>
        <a:ext cx="7253060" cy="574340"/>
      </dsp:txXfrm>
    </dsp:sp>
    <dsp:sp modelId="{F091CE3C-7A47-E248-9F71-98977411954D}">
      <dsp:nvSpPr>
        <dsp:cNvPr id="0" name=""/>
        <dsp:cNvSpPr/>
      </dsp:nvSpPr>
      <dsp:spPr>
        <a:xfrm>
          <a:off x="0" y="1497734"/>
          <a:ext cx="7315200" cy="63648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City Yukon of Sample Pro Forma</a:t>
          </a:r>
        </a:p>
      </dsp:txBody>
      <dsp:txXfrm>
        <a:off x="31070" y="1528804"/>
        <a:ext cx="7253060" cy="574340"/>
      </dsp:txXfrm>
    </dsp:sp>
    <dsp:sp modelId="{EE27D450-0F0E-3648-9E6E-3325FF21AA2C}">
      <dsp:nvSpPr>
        <dsp:cNvPr id="0" name=""/>
        <dsp:cNvSpPr/>
      </dsp:nvSpPr>
      <dsp:spPr>
        <a:xfrm>
          <a:off x="0" y="2134214"/>
          <a:ext cx="7315200" cy="80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8-Diamond Sports Complex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Multi-generational Recreation Facility</a:t>
          </a:r>
        </a:p>
      </dsp:txBody>
      <dsp:txXfrm>
        <a:off x="0" y="2134214"/>
        <a:ext cx="7315200" cy="809370"/>
      </dsp:txXfrm>
    </dsp:sp>
    <dsp:sp modelId="{0653BC16-BF75-C140-93BE-A3E2F8F6390B}">
      <dsp:nvSpPr>
        <dsp:cNvPr id="0" name=""/>
        <dsp:cNvSpPr/>
      </dsp:nvSpPr>
      <dsp:spPr>
        <a:xfrm>
          <a:off x="0" y="2943585"/>
          <a:ext cx="7315200" cy="63648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Facility Optimization Strategy</a:t>
          </a:r>
        </a:p>
      </dsp:txBody>
      <dsp:txXfrm>
        <a:off x="31070" y="2974655"/>
        <a:ext cx="7253060" cy="574340"/>
      </dsp:txXfrm>
    </dsp:sp>
    <dsp:sp modelId="{E21B2B67-8F0C-4F71-AE49-17FBA65ADA39}">
      <dsp:nvSpPr>
        <dsp:cNvPr id="0" name=""/>
        <dsp:cNvSpPr/>
      </dsp:nvSpPr>
      <dsp:spPr>
        <a:xfrm>
          <a:off x="0" y="3677985"/>
          <a:ext cx="7315200" cy="63648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Conclusion/Questions</a:t>
          </a:r>
        </a:p>
      </dsp:txBody>
      <dsp:txXfrm>
        <a:off x="31070" y="3709055"/>
        <a:ext cx="7253060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F2B4-60A9-2942-BEF3-9D8EF9735040}">
      <dsp:nvSpPr>
        <dsp:cNvPr id="0" name=""/>
        <dsp:cNvSpPr/>
      </dsp:nvSpPr>
      <dsp:spPr>
        <a:xfrm>
          <a:off x="0" y="670799"/>
          <a:ext cx="7315200" cy="121680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2021 Citizen Survey Results</a:t>
          </a:r>
        </a:p>
      </dsp:txBody>
      <dsp:txXfrm>
        <a:off x="59399" y="730198"/>
        <a:ext cx="7196402" cy="1098002"/>
      </dsp:txXfrm>
    </dsp:sp>
    <dsp:sp modelId="{D6D095C1-3AB6-E947-A658-3C13428F9979}">
      <dsp:nvSpPr>
        <dsp:cNvPr id="0" name=""/>
        <dsp:cNvSpPr/>
      </dsp:nvSpPr>
      <dsp:spPr>
        <a:xfrm>
          <a:off x="0" y="2074800"/>
          <a:ext cx="7315200" cy="121680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Development of Property at Frisco Rd/Hwy 66</a:t>
          </a:r>
        </a:p>
      </dsp:txBody>
      <dsp:txXfrm>
        <a:off x="59399" y="2134199"/>
        <a:ext cx="71964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F2B4-60A9-2942-BEF3-9D8EF9735040}">
      <dsp:nvSpPr>
        <dsp:cNvPr id="0" name=""/>
        <dsp:cNvSpPr/>
      </dsp:nvSpPr>
      <dsp:spPr>
        <a:xfrm>
          <a:off x="0" y="670799"/>
          <a:ext cx="7315200" cy="121680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8-Diamond Sports Complex Handout</a:t>
          </a:r>
        </a:p>
      </dsp:txBody>
      <dsp:txXfrm>
        <a:off x="59399" y="730198"/>
        <a:ext cx="7196402" cy="1098002"/>
      </dsp:txXfrm>
    </dsp:sp>
    <dsp:sp modelId="{D6D095C1-3AB6-E947-A658-3C13428F9979}">
      <dsp:nvSpPr>
        <dsp:cNvPr id="0" name=""/>
        <dsp:cNvSpPr/>
      </dsp:nvSpPr>
      <dsp:spPr>
        <a:xfrm>
          <a:off x="0" y="2074800"/>
          <a:ext cx="7315200" cy="1216800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Multi-generational Recreation Facility Handout</a:t>
          </a:r>
        </a:p>
      </dsp:txBody>
      <dsp:txXfrm>
        <a:off x="59399" y="2134199"/>
        <a:ext cx="71964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62BCC-3D97-3644-AF4B-739D588B69B3}">
      <dsp:nvSpPr>
        <dsp:cNvPr id="0" name=""/>
        <dsp:cNvSpPr/>
      </dsp:nvSpPr>
      <dsp:spPr>
        <a:xfrm>
          <a:off x="5289996" y="122919"/>
          <a:ext cx="1940383" cy="194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PLANNING</a:t>
          </a:r>
        </a:p>
      </dsp:txBody>
      <dsp:txXfrm>
        <a:off x="5289996" y="122919"/>
        <a:ext cx="1940383" cy="1940383"/>
      </dsp:txXfrm>
    </dsp:sp>
    <dsp:sp modelId="{C8212F15-48A5-0841-8940-65AF9702C17F}">
      <dsp:nvSpPr>
        <dsp:cNvPr id="0" name=""/>
        <dsp:cNvSpPr/>
      </dsp:nvSpPr>
      <dsp:spPr>
        <a:xfrm>
          <a:off x="1866616" y="-283"/>
          <a:ext cx="5486967" cy="5486967"/>
        </a:xfrm>
        <a:prstGeom prst="circularArrow">
          <a:avLst>
            <a:gd name="adj1" fmla="val 6896"/>
            <a:gd name="adj2" fmla="val 464861"/>
            <a:gd name="adj3" fmla="val 551480"/>
            <a:gd name="adj4" fmla="val 20583659"/>
            <a:gd name="adj5" fmla="val 8045"/>
          </a:avLst>
        </a:prstGeom>
        <a:solidFill>
          <a:srgbClr val="CA36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81A98-2CE2-9245-B15A-00274C5EAC85}">
      <dsp:nvSpPr>
        <dsp:cNvPr id="0" name=""/>
        <dsp:cNvSpPr/>
      </dsp:nvSpPr>
      <dsp:spPr>
        <a:xfrm>
          <a:off x="5289996" y="3423096"/>
          <a:ext cx="1940383" cy="194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DEVELOPMENT</a:t>
          </a:r>
        </a:p>
      </dsp:txBody>
      <dsp:txXfrm>
        <a:off x="5289996" y="3423096"/>
        <a:ext cx="1940383" cy="1940383"/>
      </dsp:txXfrm>
    </dsp:sp>
    <dsp:sp modelId="{0F3C76BC-F50F-9B46-9E71-870B68DED23B}">
      <dsp:nvSpPr>
        <dsp:cNvPr id="0" name=""/>
        <dsp:cNvSpPr/>
      </dsp:nvSpPr>
      <dsp:spPr>
        <a:xfrm>
          <a:off x="1866616" y="-283"/>
          <a:ext cx="5486967" cy="5486967"/>
        </a:xfrm>
        <a:prstGeom prst="circularArrow">
          <a:avLst>
            <a:gd name="adj1" fmla="val 6896"/>
            <a:gd name="adj2" fmla="val 464861"/>
            <a:gd name="adj3" fmla="val 5951480"/>
            <a:gd name="adj4" fmla="val 4383659"/>
            <a:gd name="adj5" fmla="val 8045"/>
          </a:avLst>
        </a:prstGeom>
        <a:solidFill>
          <a:srgbClr val="CA36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D6633-6BD3-3843-AE34-8F7F16D6734C}">
      <dsp:nvSpPr>
        <dsp:cNvPr id="0" name=""/>
        <dsp:cNvSpPr/>
      </dsp:nvSpPr>
      <dsp:spPr>
        <a:xfrm>
          <a:off x="1989819" y="3423096"/>
          <a:ext cx="1940383" cy="194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MANAGEMENT</a:t>
          </a:r>
        </a:p>
      </dsp:txBody>
      <dsp:txXfrm>
        <a:off x="1989819" y="3423096"/>
        <a:ext cx="1940383" cy="1940383"/>
      </dsp:txXfrm>
    </dsp:sp>
    <dsp:sp modelId="{3E931174-8FF4-BA46-ABC6-3DD630DEAFDD}">
      <dsp:nvSpPr>
        <dsp:cNvPr id="0" name=""/>
        <dsp:cNvSpPr/>
      </dsp:nvSpPr>
      <dsp:spPr>
        <a:xfrm>
          <a:off x="1866616" y="-283"/>
          <a:ext cx="5486967" cy="5486967"/>
        </a:xfrm>
        <a:prstGeom prst="circularArrow">
          <a:avLst>
            <a:gd name="adj1" fmla="val 6896"/>
            <a:gd name="adj2" fmla="val 464861"/>
            <a:gd name="adj3" fmla="val 11351480"/>
            <a:gd name="adj4" fmla="val 9783659"/>
            <a:gd name="adj5" fmla="val 8045"/>
          </a:avLst>
        </a:prstGeom>
        <a:solidFill>
          <a:srgbClr val="CA36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BADB0-1074-E549-80C8-7528FA9CFC5D}">
      <dsp:nvSpPr>
        <dsp:cNvPr id="0" name=""/>
        <dsp:cNvSpPr/>
      </dsp:nvSpPr>
      <dsp:spPr>
        <a:xfrm>
          <a:off x="1989819" y="122919"/>
          <a:ext cx="1940383" cy="194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OPTIMIZATION</a:t>
          </a:r>
        </a:p>
      </dsp:txBody>
      <dsp:txXfrm>
        <a:off x="1989819" y="122919"/>
        <a:ext cx="1940383" cy="1940383"/>
      </dsp:txXfrm>
    </dsp:sp>
    <dsp:sp modelId="{4099618F-6B78-C04B-AE89-9F0C8481F7BB}">
      <dsp:nvSpPr>
        <dsp:cNvPr id="0" name=""/>
        <dsp:cNvSpPr/>
      </dsp:nvSpPr>
      <dsp:spPr>
        <a:xfrm>
          <a:off x="1866616" y="-283"/>
          <a:ext cx="5486967" cy="5486967"/>
        </a:xfrm>
        <a:prstGeom prst="circularArrow">
          <a:avLst>
            <a:gd name="adj1" fmla="val 6896"/>
            <a:gd name="adj2" fmla="val 464861"/>
            <a:gd name="adj3" fmla="val 16751480"/>
            <a:gd name="adj4" fmla="val 15183659"/>
            <a:gd name="adj5" fmla="val 8045"/>
          </a:avLst>
        </a:prstGeom>
        <a:solidFill>
          <a:srgbClr val="CA36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B1D71-6CF8-8F4C-B445-5C7DCFEA8B7D}">
      <dsp:nvSpPr>
        <dsp:cNvPr id="0" name=""/>
        <dsp:cNvSpPr/>
      </dsp:nvSpPr>
      <dsp:spPr>
        <a:xfrm>
          <a:off x="0" y="17420"/>
          <a:ext cx="6096000" cy="1191754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Exceed Expectations</a:t>
          </a:r>
        </a:p>
      </dsp:txBody>
      <dsp:txXfrm>
        <a:off x="58177" y="75597"/>
        <a:ext cx="5979646" cy="1075400"/>
      </dsp:txXfrm>
    </dsp:sp>
    <dsp:sp modelId="{0EB0A30C-76DE-9140-9072-8AE647D7ABAD}">
      <dsp:nvSpPr>
        <dsp:cNvPr id="0" name=""/>
        <dsp:cNvSpPr/>
      </dsp:nvSpPr>
      <dsp:spPr>
        <a:xfrm>
          <a:off x="0" y="1209174"/>
          <a:ext cx="6096000" cy="164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Guest Experience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Economic Impact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Financial Performance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Community Use</a:t>
          </a:r>
        </a:p>
      </dsp:txBody>
      <dsp:txXfrm>
        <a:off x="0" y="1209174"/>
        <a:ext cx="6096000" cy="1645650"/>
      </dsp:txXfrm>
    </dsp:sp>
    <dsp:sp modelId="{F9AE34DE-B5C3-BA47-8B5D-7D748552CA5C}">
      <dsp:nvSpPr>
        <dsp:cNvPr id="0" name=""/>
        <dsp:cNvSpPr/>
      </dsp:nvSpPr>
      <dsp:spPr>
        <a:xfrm>
          <a:off x="0" y="2854825"/>
          <a:ext cx="6096000" cy="1191754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Spur Economic Growth &amp; Development</a:t>
          </a:r>
        </a:p>
      </dsp:txBody>
      <dsp:txXfrm>
        <a:off x="58177" y="2913002"/>
        <a:ext cx="5979646" cy="1075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B1D71-6CF8-8F4C-B445-5C7DCFEA8B7D}">
      <dsp:nvSpPr>
        <dsp:cNvPr id="0" name=""/>
        <dsp:cNvSpPr/>
      </dsp:nvSpPr>
      <dsp:spPr>
        <a:xfrm>
          <a:off x="0" y="0"/>
          <a:ext cx="8077200" cy="503685"/>
        </a:xfrm>
        <a:prstGeom prst="roundRect">
          <a:avLst/>
        </a:prstGeom>
        <a:solidFill>
          <a:srgbClr val="98A5AE">
            <a:alpha val="25000"/>
          </a:srgbClr>
        </a:solidFill>
        <a:ln w="38100" cap="flat" cmpd="sng" algn="ctr">
          <a:solidFill>
            <a:srgbClr val="CA36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Sand Mountain Park and Amphitheater – Sand Mountain, AL</a:t>
          </a:r>
        </a:p>
      </dsp:txBody>
      <dsp:txXfrm>
        <a:off x="24588" y="24588"/>
        <a:ext cx="8028024" cy="45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7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675B7AE0-7A5A-48F4-9E5E-378CEA2B2866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06AFD499-BCC3-45A9-AF13-61664D7466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85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72C93018-6F15-48F9-8172-4C6AC1E1624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3" rIns="92485" bIns="462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5" tIns="46243" rIns="92485" bIns="462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CE643C6A-6714-4A7F-8714-F442EAD1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2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14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2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53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4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5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97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70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2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5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8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3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6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1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89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9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72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9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4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28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6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9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1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 flip="none" rotWithShape="1">
          <a:gsLst>
            <a:gs pos="0">
              <a:schemeClr val="bg1"/>
            </a:gs>
            <a:gs pos="100000">
              <a:srgbClr val="98A5AE">
                <a:alpha val="50000"/>
              </a:srgb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1600" b="50000"/>
          <a:stretch/>
        </p:blipFill>
        <p:spPr>
          <a:xfrm>
            <a:off x="0" y="5167731"/>
            <a:ext cx="9144000" cy="1690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92" y="883794"/>
            <a:ext cx="4395216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317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1348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1886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rot="10800000">
            <a:off x="0" y="0"/>
            <a:ext cx="9144000" cy="266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98A5A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gradFill>
            <a:gsLst>
              <a:gs pos="25000">
                <a:srgbClr val="98A5AE">
                  <a:alpha val="25000"/>
                </a:srgbClr>
              </a:gs>
              <a:gs pos="100000">
                <a:srgbClr val="98A5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606540"/>
            <a:ext cx="9144000" cy="45720"/>
          </a:xfrm>
          <a:prstGeom prst="rect">
            <a:avLst/>
          </a:prstGeom>
          <a:solidFill>
            <a:srgbClr val="CA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7620" y="532190"/>
            <a:ext cx="8176380" cy="96762"/>
          </a:xfrm>
          <a:prstGeom prst="rect">
            <a:avLst/>
          </a:prstGeom>
          <a:solidFill>
            <a:srgbClr val="DC2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3" y="0"/>
            <a:ext cx="939800" cy="838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2190"/>
            <a:ext cx="241905" cy="96762"/>
          </a:xfrm>
          <a:prstGeom prst="rect">
            <a:avLst/>
          </a:prstGeom>
          <a:solidFill>
            <a:srgbClr val="DC2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499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7515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0926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2464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605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2183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50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527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C80F9-D30E-497B-8A53-584B9F4CEB6C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1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0"/>
                <a:lumOff val="100000"/>
              </a:schemeClr>
            </a:gs>
            <a:gs pos="100000">
              <a:srgbClr val="98A5AE">
                <a:alpha val="50196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81596A-D37E-460C-9399-33A85BF04EFD}"/>
              </a:ext>
            </a:extLst>
          </p:cNvPr>
          <p:cNvSpPr txBox="1"/>
          <p:nvPr/>
        </p:nvSpPr>
        <p:spPr>
          <a:xfrm>
            <a:off x="3962400" y="5791200"/>
            <a:ext cx="541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Community Impact of </a:t>
            </a:r>
          </a:p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Parks and Recreation Facilities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0811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cars parked outside&#10;&#10;Description automatically generated with low confidence">
            <a:extLst>
              <a:ext uri="{FF2B5EF4-FFF2-40B4-BE49-F238E27FC236}">
                <a16:creationId xmlns:a16="http://schemas.microsoft.com/office/drawing/2014/main" id="{5CCBF7E9-6C34-7107-B660-3593C400D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3" b="12327"/>
          <a:stretch/>
        </p:blipFill>
        <p:spPr>
          <a:xfrm>
            <a:off x="0" y="1828800"/>
            <a:ext cx="9144000" cy="42672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6BC9006-06E7-12C3-2928-59DAD466D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3516"/>
            <a:ext cx="9144000" cy="131052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579FF35-7396-6095-EBB1-26C143AE5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8" y="1752600"/>
            <a:ext cx="9144000" cy="1859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Other Critical Economic Impact from Public Parks include: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20FBE-10DD-7F0A-234C-2EF17D52794A}"/>
              </a:ext>
            </a:extLst>
          </p:cNvPr>
          <p:cNvSpPr txBox="1"/>
          <p:nvPr/>
        </p:nvSpPr>
        <p:spPr>
          <a:xfrm>
            <a:off x="304800" y="57150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Visitor Spending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8217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, way&#10;&#10;Description automatically generated">
            <a:extLst>
              <a:ext uri="{FF2B5EF4-FFF2-40B4-BE49-F238E27FC236}">
                <a16:creationId xmlns:a16="http://schemas.microsoft.com/office/drawing/2014/main" id="{910F5754-1A52-2DD3-E661-DF8EBA107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23750"/>
          <a:stretch/>
        </p:blipFill>
        <p:spPr>
          <a:xfrm>
            <a:off x="0" y="1905000"/>
            <a:ext cx="9144000" cy="42672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F03141A-6F9D-775A-BACC-977F5AB80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44566"/>
            <a:ext cx="9144000" cy="1859281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C2724B1-F78B-E282-7609-80B211183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325"/>
            <a:ext cx="9144000" cy="1310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Other Critical Economic Impact from Public Parks include: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20FBE-10DD-7F0A-234C-2EF17D52794A}"/>
              </a:ext>
            </a:extLst>
          </p:cNvPr>
          <p:cNvSpPr txBox="1"/>
          <p:nvPr/>
        </p:nvSpPr>
        <p:spPr>
          <a:xfrm>
            <a:off x="304800" y="57150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Economic Development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581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How Does this Relate to Yukon?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033956-0238-4D13-42B6-BD515BEE9E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4786818"/>
              </p:ext>
            </p:extLst>
          </p:nvPr>
        </p:nvGraphicFramePr>
        <p:xfrm>
          <a:off x="914400" y="2057400"/>
          <a:ext cx="73152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046254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0565DE6-F9B3-43B0-B5A7-75928F3E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44" y="1905000"/>
            <a:ext cx="6384312" cy="4680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76200" y="862280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Yukon Athletic Complex – </a:t>
            </a:r>
          </a:p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2015 Master Plan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7172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860F86A5-47FE-45ED-BFBF-2FC0B632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5" y="1905000"/>
            <a:ext cx="6365630" cy="4667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76200" y="862280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Yukon Athletic Complex – </a:t>
            </a:r>
          </a:p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2015 Phase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02943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9EA0A437-E3F0-402D-BB4C-ADA4C4AFE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81200"/>
            <a:ext cx="6248400" cy="4581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76200" y="862280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Yukon Athletic Complex – </a:t>
            </a:r>
          </a:p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Sold </a:t>
            </a: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Property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096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84642740-D329-436D-A776-ABF86E862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209800"/>
            <a:ext cx="5715000" cy="4346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76200" y="862280"/>
            <a:ext cx="876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Frisco Rd./Hwy 66 Property –</a:t>
            </a:r>
          </a:p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Usable Space (184 Acres)</a:t>
            </a:r>
          </a:p>
          <a:p>
            <a:pPr lvl="0" algn="ctr"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8855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City Yukon of Sample Pro Forma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033956-0238-4D13-42B6-BD515BEE9E3B}"/>
              </a:ext>
            </a:extLst>
          </p:cNvPr>
          <p:cNvGraphicFramePr/>
          <p:nvPr/>
        </p:nvGraphicFramePr>
        <p:xfrm>
          <a:off x="914400" y="2057400"/>
          <a:ext cx="73152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939789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CB28AC3-58FA-5B09-8114-19D973A20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427046"/>
              </p:ext>
            </p:extLst>
          </p:nvPr>
        </p:nvGraphicFramePr>
        <p:xfrm>
          <a:off x="-152400" y="838200"/>
          <a:ext cx="9220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21BA421-C4C3-D078-A952-6877A2D30E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01" y="2209800"/>
            <a:ext cx="284699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781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Planning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FDC56E-E4A6-F39F-1CB2-68496A7D7E2C}"/>
              </a:ext>
            </a:extLst>
          </p:cNvPr>
          <p:cNvGrpSpPr/>
          <p:nvPr/>
        </p:nvGrpSpPr>
        <p:grpSpPr>
          <a:xfrm>
            <a:off x="914400" y="1828800"/>
            <a:ext cx="7315200" cy="4495800"/>
            <a:chOff x="914400" y="1828800"/>
            <a:chExt cx="7315200" cy="44958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75760B0-362D-8E22-A7B1-34AD5D7923E1}"/>
                </a:ext>
              </a:extLst>
            </p:cNvPr>
            <p:cNvSpPr/>
            <p:nvPr/>
          </p:nvSpPr>
          <p:spPr>
            <a:xfrm>
              <a:off x="914400" y="18288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Existing Community Inventory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B844C60-E346-607E-4267-6DAE8759CE3C}"/>
                </a:ext>
              </a:extLst>
            </p:cNvPr>
            <p:cNvSpPr/>
            <p:nvPr/>
          </p:nvSpPr>
          <p:spPr>
            <a:xfrm>
              <a:off x="914400" y="275385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Vision Casting, Strategic Planning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121230F-C5C9-2E01-38B4-974E359A06BD}"/>
                </a:ext>
              </a:extLst>
            </p:cNvPr>
            <p:cNvSpPr/>
            <p:nvPr/>
          </p:nvSpPr>
          <p:spPr>
            <a:xfrm>
              <a:off x="914400" y="36789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Market Opportunity Analysis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990389-0DB3-F93E-8851-0D3957F61CA9}"/>
                </a:ext>
              </a:extLst>
            </p:cNvPr>
            <p:cNvSpPr/>
            <p:nvPr/>
          </p:nvSpPr>
          <p:spPr>
            <a:xfrm>
              <a:off x="914400" y="460395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Financial Modeling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7233740-ADD5-B628-71AA-EC1131C6B848}"/>
                </a:ext>
              </a:extLst>
            </p:cNvPr>
            <p:cNvSpPr/>
            <p:nvPr/>
          </p:nvSpPr>
          <p:spPr>
            <a:xfrm>
              <a:off x="914400" y="55290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Master 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84916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Introduction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6C3C6-76AF-7C4B-71C6-9D2268F1D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752600"/>
            <a:ext cx="342774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139509-FCC1-2F14-068E-3B07CB4CF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42672"/>
              </p:ext>
            </p:extLst>
          </p:nvPr>
        </p:nvGraphicFramePr>
        <p:xfrm>
          <a:off x="2895600" y="1752600"/>
          <a:ext cx="5486400" cy="4572000"/>
        </p:xfrm>
        <a:graphic>
          <a:graphicData uri="http://schemas.openxmlformats.org/drawingml/2006/table">
            <a:tbl>
              <a:tblPr/>
              <a:tblGrid>
                <a:gridCol w="1710936">
                  <a:extLst>
                    <a:ext uri="{9D8B030D-6E8A-4147-A177-3AD203B41FA5}">
                      <a16:colId xmlns:a16="http://schemas.microsoft.com/office/drawing/2014/main" val="2483051466"/>
                    </a:ext>
                  </a:extLst>
                </a:gridCol>
                <a:gridCol w="3775464">
                  <a:extLst>
                    <a:ext uri="{9D8B030D-6E8A-4147-A177-3AD203B41FA5}">
                      <a16:colId xmlns:a16="http://schemas.microsoft.com/office/drawing/2014/main" val="2862426873"/>
                    </a:ext>
                  </a:extLst>
                </a:gridCol>
              </a:tblGrid>
              <a:tr h="457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8A5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70706"/>
                          </a:solidFill>
                          <a:effectLst/>
                          <a:latin typeface="Century Gothic" panose="020B0502020202020204" pitchFamily="34" charset="0"/>
                        </a:rPr>
                        <a:t>Chris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en-US" sz="3200" b="1" dirty="0">
                          <a:solidFill>
                            <a:srgbClr val="070706"/>
                          </a:solidFill>
                          <a:effectLst/>
                          <a:latin typeface="Century Gothic" panose="020B0502020202020204" pitchFamily="34" charset="0"/>
                        </a:rPr>
                        <a:t>Lucas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CPRP</a:t>
                      </a:r>
                      <a:b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Parks and Recreation Director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8A5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491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1540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Development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FDC56E-E4A6-F39F-1CB2-68496A7D7E2C}"/>
              </a:ext>
            </a:extLst>
          </p:cNvPr>
          <p:cNvGrpSpPr/>
          <p:nvPr/>
        </p:nvGrpSpPr>
        <p:grpSpPr>
          <a:xfrm>
            <a:off x="914400" y="1828800"/>
            <a:ext cx="7315200" cy="3570750"/>
            <a:chOff x="914400" y="1828800"/>
            <a:chExt cx="7315200" cy="357075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75760B0-362D-8E22-A7B1-34AD5D7923E1}"/>
                </a:ext>
              </a:extLst>
            </p:cNvPr>
            <p:cNvSpPr/>
            <p:nvPr/>
          </p:nvSpPr>
          <p:spPr>
            <a:xfrm>
              <a:off x="914400" y="18288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Partner Development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B844C60-E346-607E-4267-6DAE8759CE3C}"/>
                </a:ext>
              </a:extLst>
            </p:cNvPr>
            <p:cNvSpPr/>
            <p:nvPr/>
          </p:nvSpPr>
          <p:spPr>
            <a:xfrm>
              <a:off x="914400" y="275385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Venue Planning for Effectiveness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121230F-C5C9-2E01-38B4-974E359A06BD}"/>
                </a:ext>
              </a:extLst>
            </p:cNvPr>
            <p:cNvSpPr/>
            <p:nvPr/>
          </p:nvSpPr>
          <p:spPr>
            <a:xfrm>
              <a:off x="914400" y="36789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Architectural Design Process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990389-0DB3-F93E-8851-0D3957F61CA9}"/>
                </a:ext>
              </a:extLst>
            </p:cNvPr>
            <p:cNvSpPr/>
            <p:nvPr/>
          </p:nvSpPr>
          <p:spPr>
            <a:xfrm>
              <a:off x="914400" y="460395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79761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Management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FDC56E-E4A6-F39F-1CB2-68496A7D7E2C}"/>
              </a:ext>
            </a:extLst>
          </p:cNvPr>
          <p:cNvGrpSpPr/>
          <p:nvPr/>
        </p:nvGrpSpPr>
        <p:grpSpPr>
          <a:xfrm>
            <a:off x="914400" y="1828800"/>
            <a:ext cx="7315200" cy="2645700"/>
            <a:chOff x="914400" y="1828800"/>
            <a:chExt cx="7315200" cy="2645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75760B0-362D-8E22-A7B1-34AD5D7923E1}"/>
                </a:ext>
              </a:extLst>
            </p:cNvPr>
            <p:cNvSpPr/>
            <p:nvPr/>
          </p:nvSpPr>
          <p:spPr>
            <a:xfrm>
              <a:off x="914400" y="18288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Pre-Opening Booking, Sales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B844C60-E346-607E-4267-6DAE8759CE3C}"/>
                </a:ext>
              </a:extLst>
            </p:cNvPr>
            <p:cNvSpPr/>
            <p:nvPr/>
          </p:nvSpPr>
          <p:spPr>
            <a:xfrm>
              <a:off x="914400" y="275385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Operational Set-Up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121230F-C5C9-2E01-38B4-974E359A06BD}"/>
                </a:ext>
              </a:extLst>
            </p:cNvPr>
            <p:cNvSpPr/>
            <p:nvPr/>
          </p:nvSpPr>
          <p:spPr>
            <a:xfrm>
              <a:off x="914400" y="3678900"/>
              <a:ext cx="7315200" cy="795600"/>
            </a:xfrm>
            <a:custGeom>
              <a:avLst/>
              <a:gdLst>
                <a:gd name="connsiteX0" fmla="*/ 0 w 7315200"/>
                <a:gd name="connsiteY0" fmla="*/ 132603 h 795600"/>
                <a:gd name="connsiteX1" fmla="*/ 132603 w 7315200"/>
                <a:gd name="connsiteY1" fmla="*/ 0 h 795600"/>
                <a:gd name="connsiteX2" fmla="*/ 7182597 w 7315200"/>
                <a:gd name="connsiteY2" fmla="*/ 0 h 795600"/>
                <a:gd name="connsiteX3" fmla="*/ 7315200 w 7315200"/>
                <a:gd name="connsiteY3" fmla="*/ 132603 h 795600"/>
                <a:gd name="connsiteX4" fmla="*/ 7315200 w 7315200"/>
                <a:gd name="connsiteY4" fmla="*/ 662997 h 795600"/>
                <a:gd name="connsiteX5" fmla="*/ 7182597 w 7315200"/>
                <a:gd name="connsiteY5" fmla="*/ 795600 h 795600"/>
                <a:gd name="connsiteX6" fmla="*/ 132603 w 7315200"/>
                <a:gd name="connsiteY6" fmla="*/ 795600 h 795600"/>
                <a:gd name="connsiteX7" fmla="*/ 0 w 7315200"/>
                <a:gd name="connsiteY7" fmla="*/ 662997 h 795600"/>
                <a:gd name="connsiteX8" fmla="*/ 0 w 7315200"/>
                <a:gd name="connsiteY8" fmla="*/ 132603 h 7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795600">
                  <a:moveTo>
                    <a:pt x="0" y="132603"/>
                  </a:moveTo>
                  <a:cubicBezTo>
                    <a:pt x="0" y="59368"/>
                    <a:pt x="59368" y="0"/>
                    <a:pt x="132603" y="0"/>
                  </a:cubicBezTo>
                  <a:lnTo>
                    <a:pt x="7182597" y="0"/>
                  </a:lnTo>
                  <a:cubicBezTo>
                    <a:pt x="7255832" y="0"/>
                    <a:pt x="7315200" y="59368"/>
                    <a:pt x="7315200" y="132603"/>
                  </a:cubicBezTo>
                  <a:lnTo>
                    <a:pt x="7315200" y="662997"/>
                  </a:lnTo>
                  <a:cubicBezTo>
                    <a:pt x="7315200" y="736232"/>
                    <a:pt x="7255832" y="795600"/>
                    <a:pt x="7182597" y="795600"/>
                  </a:cubicBezTo>
                  <a:lnTo>
                    <a:pt x="132603" y="795600"/>
                  </a:lnTo>
                  <a:cubicBezTo>
                    <a:pt x="59368" y="795600"/>
                    <a:pt x="0" y="736232"/>
                    <a:pt x="0" y="662997"/>
                  </a:cubicBezTo>
                  <a:lnTo>
                    <a:pt x="0" y="132603"/>
                  </a:lnTo>
                  <a:close/>
                </a:path>
              </a:pathLst>
            </a:custGeom>
            <a:solidFill>
              <a:srgbClr val="98A5AE">
                <a:alpha val="25000"/>
              </a:srgbClr>
            </a:solidFill>
            <a:ln w="38100">
              <a:solidFill>
                <a:srgbClr val="CA363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278" tIns="130278" rIns="130278" bIns="13027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Team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36369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Optimization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1CFC3A-A774-4D21-6D1C-67C3DF191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895395"/>
              </p:ext>
            </p:extLst>
          </p:nvPr>
        </p:nvGraphicFramePr>
        <p:xfrm>
          <a:off x="1524000" y="1905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078057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Can it be Done?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1CFC3A-A774-4D21-6D1C-67C3DF191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85562"/>
              </p:ext>
            </p:extLst>
          </p:nvPr>
        </p:nvGraphicFramePr>
        <p:xfrm>
          <a:off x="457200" y="1636940"/>
          <a:ext cx="8077200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54AC295-AFE1-4B59-B2C8-09F918BAD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599" y="2286000"/>
            <a:ext cx="5486402" cy="42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354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81596A-D37E-460C-9399-33A85BF04EFD}"/>
              </a:ext>
            </a:extLst>
          </p:cNvPr>
          <p:cNvSpPr txBox="1"/>
          <p:nvPr/>
        </p:nvSpPr>
        <p:spPr>
          <a:xfrm>
            <a:off x="2209800" y="5943600"/>
            <a:ext cx="708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Conclusion / Questions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4561499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Professional Background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8EF74-2097-BF22-D6DD-5E64CB0E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6890"/>
            <a:ext cx="9144000" cy="4064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85E0C17-A5E4-6858-9FC3-7DA75A9A6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762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6951D26-567A-3F9C-B311-25FB6E22A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8" y="2026918"/>
            <a:ext cx="9144000" cy="11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7397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35976-BB84-9029-225D-6C39F03B4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1"/>
          <a:stretch/>
        </p:blipFill>
        <p:spPr>
          <a:xfrm>
            <a:off x="0" y="1828800"/>
            <a:ext cx="9141372" cy="472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Professional Background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85E0C17-A5E4-6858-9FC3-7DA75A9A6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9144000" cy="7620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6951D26-567A-3F9C-B311-25FB6E22A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8" y="1798317"/>
            <a:ext cx="9144000" cy="11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1512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What will be discussed?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033956-0238-4D13-42B6-BD515BEE9E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682331"/>
              </p:ext>
            </p:extLst>
          </p:nvPr>
        </p:nvGraphicFramePr>
        <p:xfrm>
          <a:off x="914400" y="1905000"/>
          <a:ext cx="7315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656382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Economic Impact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5AB8FAF5-DD50-531A-2D63-7AA1DA5D5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057899"/>
              </p:ext>
            </p:extLst>
          </p:nvPr>
        </p:nvGraphicFramePr>
        <p:xfrm>
          <a:off x="914400" y="1828800"/>
          <a:ext cx="7315200" cy="3537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32040288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521880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837076944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Global (2017)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36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Oklahoma (2017)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36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97113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Economic Activity (transactions)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$ 166.37 billion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$ 1.97 billion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5155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Value Added (GDP)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$ 87.03 billion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99006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Labor Income (salaries, wages, benefits)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$ 50.78 billion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$ 556.17 million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12614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Employment (jobs)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1,125,640 jobs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12,941 jobs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388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58766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D6629A35-8AEF-4B94-A0A3-89A1FC70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8749"/>
          <a:stretch/>
        </p:blipFill>
        <p:spPr>
          <a:xfrm>
            <a:off x="0" y="1905000"/>
            <a:ext cx="9144000" cy="40386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1939C87-FF75-BF71-4614-A4B4C3AC2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9277"/>
            <a:ext cx="9144000" cy="1310523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47633BF-4B60-0F9F-C7D8-D25C00B5F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8" y="1828800"/>
            <a:ext cx="9144000" cy="1859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Other Critical Economic Impact from Public Parks include: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20FBE-10DD-7F0A-234C-2EF17D52794A}"/>
              </a:ext>
            </a:extLst>
          </p:cNvPr>
          <p:cNvSpPr txBox="1"/>
          <p:nvPr/>
        </p:nvSpPr>
        <p:spPr>
          <a:xfrm>
            <a:off x="304800" y="57150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Health and Wellness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3446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water, grassy&#10;&#10;Description automatically generated">
            <a:extLst>
              <a:ext uri="{FF2B5EF4-FFF2-40B4-BE49-F238E27FC236}">
                <a16:creationId xmlns:a16="http://schemas.microsoft.com/office/drawing/2014/main" id="{9CC89D27-08F1-7A31-E8FA-8D1BD5779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1" b="6057"/>
          <a:stretch/>
        </p:blipFill>
        <p:spPr>
          <a:xfrm>
            <a:off x="0" y="1905000"/>
            <a:ext cx="9144000" cy="4191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B667680-3F4F-B2EF-CA6B-1D3D175EE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02141"/>
            <a:ext cx="9144000" cy="132343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E79A838-9940-47F2-E7E9-21CB12DD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5400"/>
            <a:ext cx="9144000" cy="99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Other Critical Economic Impact from Public Parks include: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20FBE-10DD-7F0A-234C-2EF17D52794A}"/>
              </a:ext>
            </a:extLst>
          </p:cNvPr>
          <p:cNvSpPr txBox="1"/>
          <p:nvPr/>
        </p:nvSpPr>
        <p:spPr>
          <a:xfrm>
            <a:off x="304800" y="57150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Conservation and Resiliency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0981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ound, house&#10;&#10;Description automatically generated">
            <a:extLst>
              <a:ext uri="{FF2B5EF4-FFF2-40B4-BE49-F238E27FC236}">
                <a16:creationId xmlns:a16="http://schemas.microsoft.com/office/drawing/2014/main" id="{BAB4184E-0BB6-C0DB-4B4F-A7D577D3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11250"/>
          <a:stretch/>
        </p:blipFill>
        <p:spPr>
          <a:xfrm>
            <a:off x="0" y="1981200"/>
            <a:ext cx="9144000" cy="40386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2D01A83-C50F-1D44-C7A2-0DD28A76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8" y="1950718"/>
            <a:ext cx="9144000" cy="1859281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A43F5A-3585-5A86-7F58-80E8C9A7C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9759"/>
            <a:ext cx="9144000" cy="1310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76B0-5B0D-40A8-9BE7-859DC26FB397}"/>
              </a:ext>
            </a:extLst>
          </p:cNvPr>
          <p:cNvSpPr txBox="1"/>
          <p:nvPr/>
        </p:nvSpPr>
        <p:spPr>
          <a:xfrm>
            <a:off x="457200" y="914400"/>
            <a:ext cx="807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Other Critical Economic Impact from Public Parks include: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20FBE-10DD-7F0A-234C-2EF17D52794A}"/>
              </a:ext>
            </a:extLst>
          </p:cNvPr>
          <p:cNvSpPr txBox="1"/>
          <p:nvPr/>
        </p:nvSpPr>
        <p:spPr>
          <a:xfrm>
            <a:off x="304800" y="5715000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Property Values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7266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Yukon Open Burning" id="{2E69AF00-B06D-BC4D-AA28-48451B878433}" vid="{16A04049-39B9-2242-9889-D5A745A32D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2661</TotalTime>
  <Words>331</Words>
  <Application>Microsoft Office PowerPoint</Application>
  <PresentationFormat>On-screen Show (4:3)</PresentationFormat>
  <Paragraphs>105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cstump@cityofyukonok.gov</dc:creator>
  <cp:lastModifiedBy>Chris Lucas</cp:lastModifiedBy>
  <cp:revision>49</cp:revision>
  <cp:lastPrinted>2022-04-28T15:25:50Z</cp:lastPrinted>
  <dcterms:created xsi:type="dcterms:W3CDTF">2017-12-22T16:38:08Z</dcterms:created>
  <dcterms:modified xsi:type="dcterms:W3CDTF">2022-04-28T22:26:46Z</dcterms:modified>
</cp:coreProperties>
</file>